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ppt/notesSlides/notesSlide24.xml" ContentType="application/vnd.openxmlformats-officedocument.presentationml.notesSlide+xml"/>
  <Override PartName="/ppt/tags/tag24.xml" ContentType="application/vnd.openxmlformats-officedocument.presentationml.tags+xml"/>
  <Override PartName="/ppt/notesSlides/notesSlide25.xml" ContentType="application/vnd.openxmlformats-officedocument.presentationml.notesSlide+xml"/>
  <Override PartName="/ppt/tags/tag2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7" r:id="rId2"/>
    <p:sldMasterId id="2147483661" r:id="rId3"/>
    <p:sldMasterId id="2147483665" r:id="rId4"/>
  </p:sldMasterIdLst>
  <p:notesMasterIdLst>
    <p:notesMasterId r:id="rId30"/>
  </p:notesMasterIdLst>
  <p:handoutMasterIdLst>
    <p:handoutMasterId r:id="rId31"/>
  </p:handoutMasterIdLst>
  <p:sldIdLst>
    <p:sldId id="265" r:id="rId5"/>
    <p:sldId id="761" r:id="rId6"/>
    <p:sldId id="753" r:id="rId7"/>
    <p:sldId id="763" r:id="rId8"/>
    <p:sldId id="762" r:id="rId9"/>
    <p:sldId id="769" r:id="rId10"/>
    <p:sldId id="767" r:id="rId11"/>
    <p:sldId id="768" r:id="rId12"/>
    <p:sldId id="760" r:id="rId13"/>
    <p:sldId id="754" r:id="rId14"/>
    <p:sldId id="755" r:id="rId15"/>
    <p:sldId id="756" r:id="rId16"/>
    <p:sldId id="757" r:id="rId17"/>
    <p:sldId id="759" r:id="rId18"/>
    <p:sldId id="766" r:id="rId19"/>
    <p:sldId id="758" r:id="rId20"/>
    <p:sldId id="770" r:id="rId21"/>
    <p:sldId id="771" r:id="rId22"/>
    <p:sldId id="772" r:id="rId23"/>
    <p:sldId id="776" r:id="rId24"/>
    <p:sldId id="773" r:id="rId25"/>
    <p:sldId id="775" r:id="rId26"/>
    <p:sldId id="774" r:id="rId27"/>
    <p:sldId id="777" r:id="rId28"/>
    <p:sldId id="616" r:id="rId29"/>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306B"/>
    <a:srgbClr val="262626"/>
    <a:srgbClr val="FFCC00"/>
    <a:srgbClr val="F8F8F8"/>
    <a:srgbClr val="EEECE1"/>
    <a:srgbClr val="C0504D"/>
    <a:srgbClr val="D11034"/>
    <a:srgbClr val="5F6A72"/>
    <a:srgbClr val="782C2C"/>
    <a:srgbClr val="9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75" autoAdjust="0"/>
    <p:restoredTop sz="84292" autoAdjust="0"/>
  </p:normalViewPr>
  <p:slideViewPr>
    <p:cSldViewPr>
      <p:cViewPr varScale="1">
        <p:scale>
          <a:sx n="92" d="100"/>
          <a:sy n="92" d="100"/>
        </p:scale>
        <p:origin x="1280" y="192"/>
      </p:cViewPr>
      <p:guideLst>
        <p:guide orient="horz" pos="2160"/>
        <p:guide pos="2880"/>
      </p:guideLst>
    </p:cSldViewPr>
  </p:slideViewPr>
  <p:notesTextViewPr>
    <p:cViewPr>
      <p:scale>
        <a:sx n="33" d="100"/>
        <a:sy n="33" d="100"/>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notesMaster" Target="notesMasters/notesMaster1.xml"/><Relationship Id="rId31" Type="http://schemas.openxmlformats.org/officeDocument/2006/relationships/handoutMaster" Target="handoutMasters/handoutMaster1.xml"/><Relationship Id="rId32" Type="http://schemas.openxmlformats.org/officeDocument/2006/relationships/presProps" Target="presProps.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5/22/17</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jpeg>
</file>

<file path=ppt/media/image14.jpeg>
</file>

<file path=ppt/media/image15.jpeg>
</file>

<file path=ppt/media/image16.gif>
</file>

<file path=ppt/media/image17.png>
</file>

<file path=ppt/media/image18.png>
</file>

<file path=ppt/media/image19.png>
</file>

<file path=ppt/media/image2.png>
</file>

<file path=ppt/media/image20.png>
</file>

<file path=ppt/media/image21.gif>
</file>

<file path=ppt/media/image3.png>
</file>

<file path=ppt/media/image4.png>
</file>

<file path=ppt/media/image5.gif>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5/22/17</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notesMaster" Target="../notesMasters/notesMaster1.xml"/><Relationship Id="rId3"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notesMaster" Target="../notesMasters/notesMaster1.xml"/><Relationship Id="rId3"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notesMaster" Target="../notesMasters/notesMaster1.xml"/><Relationship Id="rId3"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notesMaster" Target="../notesMasters/notesMaster1.xml"/><Relationship Id="rId3"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notesMaster" Target="../notesMasters/notesMaster1.xml"/><Relationship Id="rId3"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notesMaster" Target="../notesMasters/notesMaster1.xml"/><Relationship Id="rId3"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notesMaster" Target="../notesMasters/notesMaster1.xml"/><Relationship Id="rId3"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notesMaster" Target="../notesMasters/notesMaster1.xml"/><Relationship Id="rId3"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notesMaster" Target="../notesMasters/notesMaster1.xml"/><Relationship Id="rId3"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notesMaster" Target="../notesMasters/notesMaster1.xml"/><Relationship Id="rId3"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notesMaster" Target="../notesMasters/notesMaster1.xml"/><Relationship Id="rId3"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notesMaster" Target="../notesMasters/notesMaster1.xml"/><Relationship Id="rId3"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notesMaster" Target="../notesMasters/notesMaster1.xml"/><Relationship Id="rId3"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notesMaster" Target="../notesMasters/notesMaster1.xml"/><Relationship Id="rId3"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notesMaster" Target="../notesMasters/notesMaster1.xml"/><Relationship Id="rId3"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notesMaster" Target="../notesMasters/notesMaster1.xml"/><Relationship Id="rId3"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notesMaster" Target="../notesMasters/notesMaster1.xml"/><Relationship Id="rId3"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notesMaster" Target="../notesMasters/notesMaster1.xml"/><Relationship Id="rId3"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notesMaster" Target="../notesMasters/notesMaster1.xml"/><Relationship Id="rId3"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notesMaster" Target="../notesMasters/notesMaster1.xml"/><Relationship Id="rId3"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notesMaster" Target="../notesMasters/notesMaster1.xml"/><Relationship Id="rId3"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notesMaster" Target="../notesMasters/notesMaster1.xml"/><Relationship Id="rId3"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notesMaster" Target="../notesMasters/notesMaster1.xml"/><Relationship Id="rId3"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notesMaster" Target="../notesMasters/notesMaster1.xml"/><Relationship Id="rId3"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notesMaster" Target="../notesMasters/notesMaster1.xml"/><Relationship Id="rId3"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2649149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269310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550579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33712769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13</a:t>
            </a:fld>
            <a:endParaRPr lang="en-US"/>
          </a:p>
        </p:txBody>
      </p:sp>
    </p:spTree>
    <p:extLst>
      <p:ext uri="{BB962C8B-B14F-4D97-AF65-F5344CB8AC3E}">
        <p14:creationId xmlns:p14="http://schemas.microsoft.com/office/powerpoint/2010/main" val="2095905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14</a:t>
            </a:fld>
            <a:endParaRPr lang="en-US"/>
          </a:p>
        </p:txBody>
      </p:sp>
    </p:spTree>
    <p:extLst>
      <p:ext uri="{BB962C8B-B14F-4D97-AF65-F5344CB8AC3E}">
        <p14:creationId xmlns:p14="http://schemas.microsoft.com/office/powerpoint/2010/main" val="3376259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354759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17373347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17317598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6702693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3879433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1077879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804929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38836660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12794740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30516674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24</a:t>
            </a:fld>
            <a:endParaRPr lang="en-US"/>
          </a:p>
        </p:txBody>
      </p:sp>
    </p:spTree>
    <p:extLst>
      <p:ext uri="{BB962C8B-B14F-4D97-AF65-F5344CB8AC3E}">
        <p14:creationId xmlns:p14="http://schemas.microsoft.com/office/powerpoint/2010/main" val="31023594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25</a:t>
            </a:fld>
            <a:endParaRPr lang="en-US"/>
          </a:p>
        </p:txBody>
      </p:sp>
    </p:spTree>
    <p:extLst>
      <p:ext uri="{BB962C8B-B14F-4D97-AF65-F5344CB8AC3E}">
        <p14:creationId xmlns:p14="http://schemas.microsoft.com/office/powerpoint/2010/main" val="41917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77373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40714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2851366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3897631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7</a:t>
            </a:fld>
            <a:endParaRPr lang="en-US"/>
          </a:p>
        </p:txBody>
      </p:sp>
    </p:spTree>
    <p:extLst>
      <p:ext uri="{BB962C8B-B14F-4D97-AF65-F5344CB8AC3E}">
        <p14:creationId xmlns:p14="http://schemas.microsoft.com/office/powerpoint/2010/main" val="869809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395270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2111521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grpSp>
        <p:nvGrpSpPr>
          <p:cNvPr id="12" name="Group 11"/>
          <p:cNvGrpSpPr/>
          <p:nvPr userDrawn="1"/>
        </p:nvGrpSpPr>
        <p:grpSpPr>
          <a:xfrm>
            <a:off x="2831735" y="3945634"/>
            <a:ext cx="3917511" cy="486919"/>
            <a:chOff x="0" y="0"/>
            <a:chExt cx="4827909" cy="600075"/>
          </a:xfrm>
        </p:grpSpPr>
        <p:pic>
          <p:nvPicPr>
            <p:cNvPr id="13"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4"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6"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sp>
        <p:nvSpPr>
          <p:cNvPr id="21" name="Text Placeholder 19"/>
          <p:cNvSpPr>
            <a:spLocks noGrp="1"/>
          </p:cNvSpPr>
          <p:nvPr>
            <p:ph type="body" sz="quarter" idx="11" hasCustomPrompt="1"/>
          </p:nvPr>
        </p:nvSpPr>
        <p:spPr>
          <a:xfrm>
            <a:off x="396992" y="3998593"/>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2" name="TextBox 21"/>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a:t>
            </a:r>
            <a:r>
              <a:rPr lang="en-US" sz="800" baseline="0" dirty="0" smtClean="0">
                <a:solidFill>
                  <a:schemeClr val="bg1"/>
                </a:solidFill>
                <a:latin typeface="Arial" panose="020B0604020202020204" pitchFamily="34" charset="0"/>
                <a:ea typeface="Roboto" panose="02000000000000000000" pitchFamily="2" charset="0"/>
                <a:cs typeface="Arial" panose="020B0604020202020204" pitchFamily="34" charset="0"/>
              </a:rPr>
              <a:t> Camp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Tree>
    <p:extLst>
      <p:ext uri="{BB962C8B-B14F-4D97-AF65-F5344CB8AC3E}">
        <p14:creationId xmlns:p14="http://schemas.microsoft.com/office/powerpoint/2010/main" val="21688852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477776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3058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4034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BF5700"/>
        </a:solidFill>
        <a:effectLst/>
      </p:bgPr>
    </p:bg>
    <p:spTree>
      <p:nvGrpSpPr>
        <p:cNvPr id="1" name=""/>
        <p:cNvGrpSpPr/>
        <p:nvPr/>
      </p:nvGrpSpPr>
      <p:grpSpPr>
        <a:xfrm>
          <a:off x="0" y="0"/>
          <a:ext cx="0" cy="0"/>
          <a:chOff x="0" y="0"/>
          <a:chExt cx="0" cy="0"/>
        </a:xfrm>
      </p:grpSpPr>
      <p:sp>
        <p:nvSpPr>
          <p:cNvPr id="8" name="Flowchart: Process 7"/>
          <p:cNvSpPr/>
          <p:nvPr userDrawn="1"/>
        </p:nvSpPr>
        <p:spPr>
          <a:xfrm flipV="1">
            <a:off x="426892" y="3691893"/>
            <a:ext cx="6888308" cy="4571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3847"/>
            <a:ext cx="4678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smtClean="0">
                <a:solidFill>
                  <a:schemeClr val="bg1"/>
                </a:solidFill>
                <a:latin typeface="Arial" panose="020B0604020202020204" pitchFamily="34" charset="0"/>
                <a:ea typeface="Roboto" panose="02000000000000000000" pitchFamily="2" charset="0"/>
                <a:cs typeface="Arial" panose="020B0604020202020204" pitchFamily="34" charset="0"/>
              </a:rPr>
              <a:t>The Coding Bootcamp at UT Austin |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1" hasCustomPrompt="1"/>
          </p:nvPr>
        </p:nvSpPr>
        <p:spPr>
          <a:xfrm>
            <a:off x="4953000" y="4036236"/>
            <a:ext cx="2270008" cy="381000"/>
          </a:xfrm>
        </p:spPr>
        <p:txBody>
          <a:bodyPr>
            <a:noAutofit/>
          </a:bodyPr>
          <a:lstStyle>
            <a:lvl1pPr marL="0" indent="0">
              <a:buNone/>
              <a:defRPr sz="18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pic>
        <p:nvPicPr>
          <p:cNvPr id="9"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t="10220"/>
          <a:stretch/>
        </p:blipFill>
        <p:spPr>
          <a:xfrm>
            <a:off x="0" y="0"/>
            <a:ext cx="9144000" cy="560977"/>
          </a:xfrm>
          <a:prstGeom prst="rect">
            <a:avLst/>
          </a:prstGeom>
        </p:spPr>
      </p:pic>
    </p:spTree>
    <p:extLst>
      <p:ext uri="{BB962C8B-B14F-4D97-AF65-F5344CB8AC3E}">
        <p14:creationId xmlns:p14="http://schemas.microsoft.com/office/powerpoint/2010/main" val="7159154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BF5700"/>
        </a:solidFill>
        <a:effectLst/>
      </p:bgPr>
    </p:bg>
    <p:spTree>
      <p:nvGrpSpPr>
        <p:cNvPr id="1" name=""/>
        <p:cNvGrpSpPr/>
        <p:nvPr/>
      </p:nvGrpSpPr>
      <p:grpSpPr>
        <a:xfrm>
          <a:off x="0" y="0"/>
          <a:ext cx="0" cy="0"/>
          <a:chOff x="0" y="0"/>
          <a:chExt cx="0" cy="0"/>
        </a:xfrm>
      </p:grpSpPr>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956864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BF5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cxnSp>
        <p:nvCxnSpPr>
          <p:cNvPr id="9" name="Straight Connector 8"/>
          <p:cNvCxnSpPr/>
          <p:nvPr userDrawn="1"/>
        </p:nvCxnSpPr>
        <p:spPr>
          <a:xfrm>
            <a:off x="0" y="653854"/>
            <a:ext cx="9144000" cy="0"/>
          </a:xfrm>
          <a:prstGeom prst="line">
            <a:avLst/>
          </a:prstGeom>
          <a:ln w="41275">
            <a:solidFill>
              <a:srgbClr val="BF57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pic>
        <p:nvPicPr>
          <p:cNvPr id="6"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l="73429" t="14129"/>
          <a:stretch/>
        </p:blipFill>
        <p:spPr>
          <a:xfrm>
            <a:off x="-5871" y="6400800"/>
            <a:ext cx="2179730" cy="481354"/>
          </a:xfrm>
          <a:prstGeom prst="rect">
            <a:avLst/>
          </a:prstGeom>
        </p:spPr>
      </p:pic>
    </p:spTree>
    <p:extLst>
      <p:ext uri="{BB962C8B-B14F-4D97-AF65-F5344CB8AC3E}">
        <p14:creationId xmlns:p14="http://schemas.microsoft.com/office/powerpoint/2010/main" val="14113063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94836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5" name="Rectangle 14"/>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21"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618620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12" name="Straight Connector 11"/>
          <p:cNvCxnSpPr/>
          <p:nvPr userDrawn="1"/>
        </p:nvCxnSpPr>
        <p:spPr>
          <a:xfrm>
            <a:off x="0" y="653854"/>
            <a:ext cx="9144000" cy="0"/>
          </a:xfrm>
          <a:prstGeom prst="line">
            <a:avLst/>
          </a:prstGeom>
          <a:ln w="41275">
            <a:solidFill>
              <a:srgbClr val="262626"/>
            </a:solidFill>
          </a:ln>
        </p:spPr>
        <p:style>
          <a:lnRef idx="1">
            <a:schemeClr val="accent1"/>
          </a:lnRef>
          <a:fillRef idx="0">
            <a:schemeClr val="accent1"/>
          </a:fillRef>
          <a:effectRef idx="0">
            <a:schemeClr val="accent1"/>
          </a:effectRef>
          <a:fontRef idx="minor">
            <a:schemeClr val="tx1"/>
          </a:fontRef>
        </p:style>
      </p:cxnSp>
      <p:sp>
        <p:nvSpPr>
          <p:cNvPr id="13" name="Flowchart: Process 12"/>
          <p:cNvSpPr/>
          <p:nvPr userDrawn="1"/>
        </p:nvSpPr>
        <p:spPr>
          <a:xfrm>
            <a:off x="-5871" y="6410337"/>
            <a:ext cx="9155741" cy="457748"/>
          </a:xfrm>
          <a:prstGeom prst="flowChartProcess">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a:t>
            </a:r>
            <a:r>
              <a:rPr lang="en-US" sz="800" baseline="0" dirty="0" smtClean="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grpSp>
        <p:nvGrpSpPr>
          <p:cNvPr id="15" name="Group 14"/>
          <p:cNvGrpSpPr/>
          <p:nvPr userDrawn="1"/>
        </p:nvGrpSpPr>
        <p:grpSpPr>
          <a:xfrm>
            <a:off x="5232359" y="6411723"/>
            <a:ext cx="3917511" cy="486919"/>
            <a:chOff x="0" y="0"/>
            <a:chExt cx="4827909" cy="600075"/>
          </a:xfrm>
        </p:grpSpPr>
        <p:pic>
          <p:nvPicPr>
            <p:cNvPr id="16"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7"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spTree>
    <p:extLst>
      <p:ext uri="{BB962C8B-B14F-4D97-AF65-F5344CB8AC3E}">
        <p14:creationId xmlns:p14="http://schemas.microsoft.com/office/powerpoint/2010/main" val="422311764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47583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smtClean="0">
                <a:solidFill>
                  <a:schemeClr val="bg1"/>
                </a:solidFill>
                <a:latin typeface="Arial" panose="020B0604020202020204" pitchFamily="34" charset="0"/>
                <a:ea typeface="Roboto" panose="02000000000000000000" pitchFamily="2" charset="0"/>
                <a:cs typeface="Arial" panose="020B0604020202020204" pitchFamily="34" charset="0"/>
              </a:rPr>
              <a:t>Rutgers Coding Bootcamp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1" hasCustomPrompt="1"/>
          </p:nvPr>
        </p:nvSpPr>
        <p:spPr>
          <a:xfrm>
            <a:off x="3962400" y="4037683"/>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spTree>
    <p:extLst>
      <p:ext uri="{BB962C8B-B14F-4D97-AF65-F5344CB8AC3E}">
        <p14:creationId xmlns:p14="http://schemas.microsoft.com/office/powerpoint/2010/main" val="21420282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0592974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D110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UCFB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cxnSp>
        <p:nvCxnSpPr>
          <p:cNvPr id="9" name="Straight Connector 8"/>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71" y="6410337"/>
            <a:ext cx="3968271" cy="447663"/>
          </a:xfrm>
          <a:prstGeom prst="rect">
            <a:avLst/>
          </a:prstGeom>
        </p:spPr>
      </p:pic>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Tree>
    <p:extLst>
      <p:ext uri="{BB962C8B-B14F-4D97-AF65-F5344CB8AC3E}">
        <p14:creationId xmlns:p14="http://schemas.microsoft.com/office/powerpoint/2010/main" val="3782076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041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smtClean="0">
                <a:solidFill>
                  <a:schemeClr val="bg1"/>
                </a:solidFill>
                <a:latin typeface="Arial" panose="020B0604020202020204" pitchFamily="34" charset="0"/>
                <a:ea typeface="Roboto" panose="02000000000000000000" pitchFamily="2" charset="0"/>
                <a:cs typeface="Arial" panose="020B0604020202020204" pitchFamily="34" charset="0"/>
              </a:rPr>
              <a:t>The Coding Bootcamp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1" hasCustomPrompt="1"/>
          </p:nvPr>
        </p:nvSpPr>
        <p:spPr>
          <a:xfrm>
            <a:off x="3370402" y="4034789"/>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spTree>
    <p:extLst>
      <p:ext uri="{BB962C8B-B14F-4D97-AF65-F5344CB8AC3E}">
        <p14:creationId xmlns:p14="http://schemas.microsoft.com/office/powerpoint/2010/main" val="3856522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slideLayout" Target="../slideLayouts/slideLayout8.xml"/><Relationship Id="rId5" Type="http://schemas.openxmlformats.org/officeDocument/2006/relationships/theme" Target="../theme/theme2.xml"/><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4" Type="http://schemas.openxmlformats.org/officeDocument/2006/relationships/slideLayout" Target="../slideLayouts/slideLayout12.xml"/><Relationship Id="rId5" Type="http://schemas.openxmlformats.org/officeDocument/2006/relationships/theme" Target="../theme/theme3.xml"/><Relationship Id="rId1" Type="http://schemas.openxmlformats.org/officeDocument/2006/relationships/slideLayout" Target="../slideLayouts/slideLayout9.xml"/><Relationship Id="rId2"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theme" Target="../theme/theme4.xml"/><Relationship Id="rId1" Type="http://schemas.openxmlformats.org/officeDocument/2006/relationships/slideLayout" Target="../slideLayouts/slideLayout13.xml"/><Relationship Id="rId2"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F2DAE4-C87D-464C-8529-C68309DD1CFC}" type="datetimeFigureOut">
              <a:rPr lang="en-US" smtClean="0"/>
              <a:t>5/22/17</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293EFAE-FD48-41B9-84A3-494A8D6694C5}" type="slidenum">
              <a:rPr lang="en-US" smtClean="0"/>
              <a:t>‹#›</a:t>
            </a:fld>
            <a:endParaRPr lang="en-US"/>
          </a:p>
        </p:txBody>
      </p:sp>
    </p:spTree>
    <p:extLst>
      <p:ext uri="{BB962C8B-B14F-4D97-AF65-F5344CB8AC3E}">
        <p14:creationId xmlns:p14="http://schemas.microsoft.com/office/powerpoint/2010/main" val="3455678118"/>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0" r:id="rId3"/>
    <p:sldLayoutId id="2147483669" r:id="rId4"/>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txStyles>
    <p:titleStyle>
      <a:lvl1pPr algn="ctr" defTabSz="6858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5/22/17</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587565515"/>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7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5/22/17</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420566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71"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5/22/17</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242453275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72"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gif"/><Relationship Id="rId7" Type="http://schemas.openxmlformats.org/officeDocument/2006/relationships/image" Target="../media/image10.jpeg"/><Relationship Id="rId8" Type="http://schemas.openxmlformats.org/officeDocument/2006/relationships/image" Target="../media/image11.jpeg"/><Relationship Id="rId9" Type="http://schemas.openxmlformats.org/officeDocument/2006/relationships/image" Target="../media/image12.png"/><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3.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4.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5.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6.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hyperlink" Target="mailto:blahston@gmail.com" TargetMode="External"/><Relationship Id="rId4" Type="http://schemas.openxmlformats.org/officeDocument/2006/relationships/hyperlink" Target="mailto:blahby@gmail.com" TargetMode="External"/><Relationship Id="rId5" Type="http://schemas.openxmlformats.org/officeDocument/2006/relationships/hyperlink" Target="mailto:blahby231@gmail.com" TargetMode="External"/><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21.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Masters of MongoDB</a:t>
            </a:r>
            <a:endParaRPr lang="en-US" i="1" dirty="0"/>
          </a:p>
        </p:txBody>
      </p:sp>
      <p:sp>
        <p:nvSpPr>
          <p:cNvPr id="3" name="Text Placeholder 2"/>
          <p:cNvSpPr>
            <a:spLocks noGrp="1"/>
          </p:cNvSpPr>
          <p:nvPr>
            <p:ph type="body" sz="quarter" idx="11"/>
          </p:nvPr>
        </p:nvSpPr>
        <p:spPr/>
        <p:txBody>
          <a:bodyPr/>
          <a:lstStyle/>
          <a:p>
            <a:r>
              <a:rPr lang="en-US" dirty="0" smtClean="0"/>
              <a:t>May 23, 2016</a:t>
            </a:r>
            <a:endParaRPr lang="en-US" dirty="0"/>
          </a:p>
        </p:txBody>
      </p:sp>
      <p:sp>
        <p:nvSpPr>
          <p:cNvPr id="4" name="Text Placeholder 3"/>
          <p:cNvSpPr>
            <a:spLocks noGrp="1"/>
          </p:cNvSpPr>
          <p:nvPr>
            <p:ph type="body" sz="quarter" idx="10"/>
          </p:nvPr>
        </p:nvSpPr>
        <p:spPr/>
        <p:txBody>
          <a:bodyPr/>
          <a:lstStyle/>
          <a:p>
            <a:r>
              <a:rPr lang="en-US" dirty="0" smtClean="0"/>
              <a:t>Day 54</a:t>
            </a:r>
            <a:endParaRPr lang="en-US" dirty="0"/>
          </a:p>
        </p:txBody>
      </p:sp>
    </p:spTree>
    <p:extLst>
      <p:ext uri="{BB962C8B-B14F-4D97-AF65-F5344CB8AC3E}">
        <p14:creationId xmlns:p14="http://schemas.microsoft.com/office/powerpoint/2010/main" val="42554941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Road Ahead…</a:t>
            </a:r>
            <a:endParaRPr lang="en-US" dirty="0"/>
          </a:p>
        </p:txBody>
      </p:sp>
      <p:pic>
        <p:nvPicPr>
          <p:cNvPr id="1028" name="Picture 4" descr="http://www.theodo.fr/uploads/blog/2015/11/mongodb.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91000" y="938015"/>
            <a:ext cx="1072861" cy="12573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earnable-images.s3.amazonaws.com/screencasts/a2a2543d-1502-4fac-9336-8f9627510105.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62600" y="2195315"/>
            <a:ext cx="1580621" cy="88909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360952" y="938015"/>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dirty="0" smtClean="0">
                <a:latin typeface="Arial" panose="020B0604020202020204" pitchFamily="34" charset="0"/>
                <a:cs typeface="Arial" panose="020B0604020202020204" pitchFamily="34" charset="0"/>
              </a:rPr>
              <a:t>Your Castle of Knowledge</a:t>
            </a:r>
            <a:endParaRPr lang="en-US" sz="1800" b="1" i="1" dirty="0">
              <a:latin typeface="Arial" panose="020B0604020202020204" pitchFamily="34" charset="0"/>
              <a:cs typeface="Arial" panose="020B0604020202020204" pitchFamily="34" charset="0"/>
            </a:endParaRPr>
          </a:p>
        </p:txBody>
      </p:sp>
      <p:cxnSp>
        <p:nvCxnSpPr>
          <p:cNvPr id="6" name="Curved Connector 5"/>
          <p:cNvCxnSpPr>
            <a:endCxn id="1032" idx="0"/>
          </p:cNvCxnSpPr>
          <p:nvPr/>
        </p:nvCxnSpPr>
        <p:spPr>
          <a:xfrm>
            <a:off x="5230801" y="1461220"/>
            <a:ext cx="1122110" cy="734095"/>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p:nvPr/>
        </p:nvCxnSpPr>
        <p:spPr>
          <a:xfrm>
            <a:off x="7148093" y="2643187"/>
            <a:ext cx="1089050" cy="628650"/>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4" name="Picture 10" descr="http://i.stack.imgur.com/un1U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6777" y="4946549"/>
            <a:ext cx="1468655" cy="1327825"/>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Curved Connector 18"/>
          <p:cNvCxnSpPr>
            <a:endCxn id="1034" idx="0"/>
          </p:cNvCxnSpPr>
          <p:nvPr/>
        </p:nvCxnSpPr>
        <p:spPr>
          <a:xfrm rot="5400000">
            <a:off x="7220706" y="3930110"/>
            <a:ext cx="1226838" cy="806040"/>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6" name="Picture 12" descr="http://www.astrolog.org/labyrnth/sample/aldous.gi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6800" y="3818509"/>
            <a:ext cx="1239366" cy="92585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urved Connector 23"/>
          <p:cNvCxnSpPr>
            <a:stCxn id="1034" idx="1"/>
            <a:endCxn id="1036" idx="3"/>
          </p:cNvCxnSpPr>
          <p:nvPr/>
        </p:nvCxnSpPr>
        <p:spPr>
          <a:xfrm rot="10800000">
            <a:off x="6116167" y="4281434"/>
            <a:ext cx="580611" cy="1329028"/>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sp>
        <p:nvSpPr>
          <p:cNvPr id="34" name="Content Placeholder 2"/>
          <p:cNvSpPr txBox="1">
            <a:spLocks/>
          </p:cNvSpPr>
          <p:nvPr/>
        </p:nvSpPr>
        <p:spPr>
          <a:xfrm>
            <a:off x="6545846" y="1008895"/>
            <a:ext cx="2293543"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smtClean="0">
                <a:latin typeface="Arial" panose="020B0604020202020204" pitchFamily="34" charset="0"/>
                <a:cs typeface="Arial" panose="020B0604020202020204" pitchFamily="34" charset="0"/>
              </a:rPr>
              <a:t>Your Final Journey</a:t>
            </a:r>
            <a:endParaRPr lang="en-US" sz="1800" b="1" i="1" dirty="0">
              <a:latin typeface="Arial" panose="020B0604020202020204" pitchFamily="34" charset="0"/>
              <a:cs typeface="Arial" panose="020B0604020202020204" pitchFamily="34" charset="0"/>
            </a:endParaRPr>
          </a:p>
        </p:txBody>
      </p:sp>
      <p:pic>
        <p:nvPicPr>
          <p:cNvPr id="1038" name="Picture 14" descr="http://team-dignitas.net/uploads/tinymce/images/smite_victory.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3833" y="4608116"/>
            <a:ext cx="3488829" cy="1487884"/>
          </a:xfrm>
          <a:prstGeom prst="rect">
            <a:avLst/>
          </a:prstGeom>
          <a:noFill/>
          <a:extLst>
            <a:ext uri="{909E8E84-426E-40DD-AFC4-6F175D3DCCD1}">
              <a14:hiddenFill xmlns:a14="http://schemas.microsoft.com/office/drawing/2010/main">
                <a:solidFill>
                  <a:srgbClr val="FFFFFF"/>
                </a:solidFill>
              </a14:hiddenFill>
            </a:ext>
          </a:extLst>
        </p:spPr>
      </p:pic>
      <p:cxnSp>
        <p:nvCxnSpPr>
          <p:cNvPr id="37" name="Curved Connector 36"/>
          <p:cNvCxnSpPr>
            <a:stCxn id="1036" idx="1"/>
            <a:endCxn id="1038" idx="3"/>
          </p:cNvCxnSpPr>
          <p:nvPr/>
        </p:nvCxnSpPr>
        <p:spPr>
          <a:xfrm rot="10800000" flipV="1">
            <a:off x="3682662" y="4281434"/>
            <a:ext cx="1194138" cy="107062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p:nvPr/>
        </p:nvCxnSpPr>
        <p:spPr>
          <a:xfrm flipV="1">
            <a:off x="2935275" y="1478174"/>
            <a:ext cx="1401932" cy="72607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http://www.alux.com/wp-content/uploads/2014/08/The-Castle-Hotel-Dalian-Liaoning-China.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2273" r="18259"/>
          <a:stretch/>
        </p:blipFill>
        <p:spPr bwMode="auto">
          <a:xfrm>
            <a:off x="193833" y="1360855"/>
            <a:ext cx="3352800" cy="27146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31104" y="3271837"/>
            <a:ext cx="1653290" cy="882444"/>
          </a:xfrm>
          <a:prstGeom prst="rect">
            <a:avLst/>
          </a:prstGeom>
        </p:spPr>
      </p:pic>
    </p:spTree>
    <p:extLst>
      <p:ext uri="{BB962C8B-B14F-4D97-AF65-F5344CB8AC3E}">
        <p14:creationId xmlns:p14="http://schemas.microsoft.com/office/powerpoint/2010/main" val="22912889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Should be You</a:t>
            </a:r>
            <a:endParaRPr lang="en-US" dirty="0"/>
          </a:p>
        </p:txBody>
      </p:sp>
      <p:pic>
        <p:nvPicPr>
          <p:cNvPr id="2050" name="Picture 2" descr="http://www.alux.com/wp-content/uploads/2014/08/The-Castle-Hotel-Dalian-Liaoning-Chin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762000"/>
            <a:ext cx="9144000" cy="5143097"/>
          </a:xfrm>
          <a:prstGeom prst="rect">
            <a:avLst/>
          </a:prstGeom>
          <a:noFill/>
          <a:extLst>
            <a:ext uri="{909E8E84-426E-40DD-AFC4-6F175D3DCCD1}">
              <a14:hiddenFill xmlns:a14="http://schemas.microsoft.com/office/drawing/2010/main">
                <a:solidFill>
                  <a:srgbClr val="FFFFFF"/>
                </a:solidFill>
              </a14:hiddenFill>
            </a:ext>
          </a:extLst>
        </p:spPr>
      </p:pic>
      <p:sp>
        <p:nvSpPr>
          <p:cNvPr id="20" name="Content Placeholder 2"/>
          <p:cNvSpPr txBox="1">
            <a:spLocks/>
          </p:cNvSpPr>
          <p:nvPr/>
        </p:nvSpPr>
        <p:spPr>
          <a:xfrm>
            <a:off x="2583873" y="5995100"/>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smtClean="0">
                <a:latin typeface="Arial" panose="020B0604020202020204" pitchFamily="34" charset="0"/>
                <a:cs typeface="Arial" panose="020B0604020202020204" pitchFamily="34" charset="0"/>
              </a:rPr>
              <a:t>A Castle of Knowledge</a:t>
            </a:r>
            <a:endParaRPr lang="en-US" sz="18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50087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if this is you…</a:t>
            </a:r>
            <a:endParaRPr lang="en-US" dirty="0"/>
          </a:p>
        </p:txBody>
      </p:sp>
      <p:pic>
        <p:nvPicPr>
          <p:cNvPr id="4098" name="Picture 2" descr="http://blog.choremonster.com/wp-content/uploads/2013/02/20130207-sandcastle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7" y="838200"/>
            <a:ext cx="9151257" cy="4321427"/>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2396671" y="5343973"/>
            <a:ext cx="4343400"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smtClean="0">
                <a:latin typeface="Arial" panose="020B0604020202020204" pitchFamily="34" charset="0"/>
                <a:cs typeface="Arial" panose="020B0604020202020204" pitchFamily="34" charset="0"/>
              </a:rPr>
              <a:t>A Crappy Castle of Knowledge</a:t>
            </a:r>
            <a:endParaRPr lang="en-US" sz="18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484689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Double Down</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i="1" u="sng" dirty="0" smtClean="0">
                <a:latin typeface="Arial" panose="020B0604020202020204" pitchFamily="34" charset="0"/>
                <a:cs typeface="Arial" panose="020B0604020202020204" pitchFamily="34" charset="0"/>
              </a:rPr>
              <a:t>Then it’s time to double-down and get caught up. </a:t>
            </a:r>
          </a:p>
          <a:p>
            <a:pPr marL="0" indent="0">
              <a:buFont typeface="Arial" panose="020B0604020202020204" pitchFamily="34" charset="0"/>
              <a:buNone/>
            </a:pPr>
            <a:endParaRPr lang="en-US" i="1" u="sng"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You have access to myself and the TAs for 2 months. </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Look through the code base. Identify your weaknesses. </a:t>
            </a:r>
          </a:p>
          <a:p>
            <a:endParaRPr lang="en-US" dirty="0" smtClean="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Schedule a help session during office hours.  </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And put in the hard hours! </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This is the </a:t>
            </a:r>
            <a:r>
              <a:rPr lang="en-US" b="1" u="sng" dirty="0" smtClean="0">
                <a:latin typeface="Arial" panose="020B0604020202020204" pitchFamily="34" charset="0"/>
                <a:cs typeface="Arial" panose="020B0604020202020204" pitchFamily="34" charset="0"/>
              </a:rPr>
              <a:t>absolute best</a:t>
            </a:r>
            <a:r>
              <a:rPr lang="en-US" dirty="0" smtClean="0">
                <a:latin typeface="Arial" panose="020B0604020202020204" pitchFamily="34" charset="0"/>
                <a:cs typeface="Arial" panose="020B0604020202020204" pitchFamily="34" charset="0"/>
              </a:rPr>
              <a:t> time to learn this material. </a:t>
            </a:r>
            <a:endParaRPr lang="en-US"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2985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Start Now.</a:t>
            </a:r>
            <a:endParaRPr lang="en-US" dirty="0"/>
          </a:p>
        </p:txBody>
      </p:sp>
      <p:pic>
        <p:nvPicPr>
          <p:cNvPr id="5122" name="Picture 2" descr="https://cdn.meme.am/instances/500x/5793627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838200"/>
            <a:ext cx="5638800" cy="5462589"/>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324600" y="2590800"/>
            <a:ext cx="2667000" cy="1676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smtClean="0">
                <a:latin typeface="Arial" panose="020B0604020202020204" pitchFamily="34" charset="0"/>
                <a:cs typeface="Arial" panose="020B0604020202020204" pitchFamily="34" charset="0"/>
              </a:rPr>
              <a:t>Because let’s be real. </a:t>
            </a:r>
          </a:p>
          <a:p>
            <a:pPr marL="0" indent="0">
              <a:buFont typeface="Arial" panose="020B0604020202020204" pitchFamily="34" charset="0"/>
              <a:buNone/>
            </a:pPr>
            <a:endParaRPr lang="en-US" sz="1800" b="1" i="1"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US" sz="1800" b="1" i="1" dirty="0" smtClean="0">
                <a:latin typeface="Arial" panose="020B0604020202020204" pitchFamily="34" charset="0"/>
                <a:cs typeface="Arial" panose="020B0604020202020204" pitchFamily="34" charset="0"/>
              </a:rPr>
              <a:t>You aren’t going to start when you graduate. </a:t>
            </a: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1114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Goals – Beginning of the Year</a:t>
            </a:r>
            <a:endParaRPr lang="en-US" dirty="0"/>
          </a:p>
        </p:txBody>
      </p:sp>
      <p:sp>
        <p:nvSpPr>
          <p:cNvPr id="3" name="Shape 70"/>
          <p:cNvSpPr txBox="1">
            <a:spLocks/>
          </p:cNvSpPr>
          <p:nvPr/>
        </p:nvSpPr>
        <p:spPr>
          <a:xfrm>
            <a:off x="590336" y="1490934"/>
            <a:ext cx="8032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smtClean="0">
                <a:latin typeface="Arial" panose="020B0604020202020204" pitchFamily="34" charset="0"/>
                <a:ea typeface="Roboto" panose="02000000000000000000" pitchFamily="2" charset="0"/>
                <a:cs typeface="Arial" panose="020B0604020202020204" pitchFamily="34" charset="0"/>
              </a:rPr>
              <a:t>“Hope to make something of myself one day…”</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4" name="Shape 70"/>
          <p:cNvSpPr txBox="1">
            <a:spLocks/>
          </p:cNvSpPr>
          <p:nvPr/>
        </p:nvSpPr>
        <p:spPr>
          <a:xfrm>
            <a:off x="971336" y="863613"/>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smtClean="0">
                <a:latin typeface="Arial" panose="020B0604020202020204" pitchFamily="34" charset="0"/>
                <a:ea typeface="Roboto" panose="02000000000000000000" pitchFamily="2" charset="0"/>
                <a:cs typeface="Arial" panose="020B0604020202020204" pitchFamily="34" charset="0"/>
              </a:rPr>
              <a:t>“To land a solid career.. </a:t>
            </a:r>
            <a:r>
              <a:rPr lang="en-US" sz="2000" dirty="0">
                <a:latin typeface="Arial" panose="020B0604020202020204" pitchFamily="34" charset="0"/>
                <a:ea typeface="Roboto" panose="02000000000000000000" pitchFamily="2" charset="0"/>
                <a:cs typeface="Arial" panose="020B0604020202020204" pitchFamily="34" charset="0"/>
              </a:rPr>
              <a:t>a</a:t>
            </a:r>
            <a:r>
              <a:rPr lang="en" sz="2000" dirty="0" smtClean="0">
                <a:latin typeface="Arial" panose="020B0604020202020204" pitchFamily="34" charset="0"/>
                <a:ea typeface="Roboto" panose="02000000000000000000" pitchFamily="2" charset="0"/>
                <a:cs typeface="Arial" panose="020B0604020202020204" pitchFamily="34" charset="0"/>
              </a:rPr>
              <a:t>nd be able to support a family.”</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5" name="Shape 70"/>
          <p:cNvSpPr txBox="1">
            <a:spLocks/>
          </p:cNvSpPr>
          <p:nvPr/>
        </p:nvSpPr>
        <p:spPr>
          <a:xfrm>
            <a:off x="971336" y="2195888"/>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“An opportunity to be more creative in my day-to-day work.”</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6" name="Shape 70"/>
          <p:cNvSpPr txBox="1">
            <a:spLocks/>
          </p:cNvSpPr>
          <p:nvPr/>
        </p:nvSpPr>
        <p:spPr>
          <a:xfrm>
            <a:off x="1324241" y="2807535"/>
            <a:ext cx="6564941"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“…to get a better paying job.”</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7" name="Shape 70"/>
          <p:cNvSpPr txBox="1">
            <a:spLocks/>
          </p:cNvSpPr>
          <p:nvPr/>
        </p:nvSpPr>
        <p:spPr>
          <a:xfrm>
            <a:off x="412322" y="346731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“I want nothing more in the entire world than to be a game designer.”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8" name="Shape 70"/>
          <p:cNvSpPr txBox="1">
            <a:spLocks/>
          </p:cNvSpPr>
          <p:nvPr/>
        </p:nvSpPr>
        <p:spPr>
          <a:xfrm>
            <a:off x="412322" y="412174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“Change careers and become a web developer.”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9" name="Shape 70"/>
          <p:cNvSpPr txBox="1">
            <a:spLocks/>
          </p:cNvSpPr>
          <p:nvPr/>
        </p:nvSpPr>
        <p:spPr>
          <a:xfrm>
            <a:off x="412322" y="4781658"/>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“…to build mastery. To learn a skill that I haven’t yet explored.”</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10" name="Shape 70"/>
          <p:cNvSpPr txBox="1">
            <a:spLocks/>
          </p:cNvSpPr>
          <p:nvPr/>
        </p:nvSpPr>
        <p:spPr>
          <a:xfrm>
            <a:off x="412322" y="5486400"/>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“[a chapter] better than the last.”</a:t>
            </a:r>
            <a:endParaRPr lang="en" sz="20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4186685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Reference…</a:t>
            </a:r>
            <a:endParaRPr lang="en-US" dirty="0"/>
          </a:p>
        </p:txBody>
      </p:sp>
      <p:sp>
        <p:nvSpPr>
          <p:cNvPr id="4" name="Content Placeholder 2"/>
          <p:cNvSpPr txBox="1">
            <a:spLocks/>
          </p:cNvSpPr>
          <p:nvPr/>
        </p:nvSpPr>
        <p:spPr>
          <a:xfrm>
            <a:off x="304800" y="5029200"/>
            <a:ext cx="8229600" cy="1143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smtClean="0">
                <a:latin typeface="Arial" panose="020B0604020202020204" pitchFamily="34" charset="0"/>
                <a:cs typeface="Arial" panose="020B0604020202020204" pitchFamily="34" charset="0"/>
              </a:rPr>
              <a:t>Students who tend to be doing well in our classes are putting in an average of </a:t>
            </a:r>
            <a:r>
              <a:rPr lang="en-US" b="1" i="1" u="sng" dirty="0" smtClean="0">
                <a:latin typeface="Arial" panose="020B0604020202020204" pitchFamily="34" charset="0"/>
                <a:cs typeface="Arial" panose="020B0604020202020204" pitchFamily="34" charset="0"/>
              </a:rPr>
              <a:t>17 hours per week</a:t>
            </a:r>
            <a:r>
              <a:rPr lang="en-US" b="1" i="1" dirty="0" smtClean="0">
                <a:latin typeface="Arial" panose="020B0604020202020204" pitchFamily="34" charset="0"/>
                <a:cs typeface="Arial" panose="020B0604020202020204" pitchFamily="34" charset="0"/>
              </a:rPr>
              <a:t>.</a:t>
            </a:r>
          </a:p>
          <a:p>
            <a:pPr marL="0" indent="0" algn="ctr">
              <a:buFont typeface="Arial" panose="020B0604020202020204" pitchFamily="34" charset="0"/>
              <a:buNone/>
            </a:pPr>
            <a:endParaRPr lang="en-US" b="1" i="1" dirty="0">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n-US" b="1" i="1" dirty="0" smtClean="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p:txBody>
      </p:sp>
      <p:pic>
        <p:nvPicPr>
          <p:cNvPr id="1026" name="Picture 2" descr="https://media.giphy.com/media/Vccpm1O9gV1g4/giphy.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762000"/>
            <a:ext cx="6629400" cy="4164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604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MongoDB</a:t>
            </a:r>
            <a:endParaRPr lang="en-US" dirty="0"/>
          </a:p>
        </p:txBody>
      </p:sp>
    </p:spTree>
    <p:extLst>
      <p:ext uri="{BB962C8B-B14F-4D97-AF65-F5344CB8AC3E}">
        <p14:creationId xmlns:p14="http://schemas.microsoft.com/office/powerpoint/2010/main" val="202394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MongoDB?</a:t>
            </a:r>
            <a:endParaRPr lang="en-US" dirty="0"/>
          </a:p>
        </p:txBody>
      </p:sp>
      <p:pic>
        <p:nvPicPr>
          <p:cNvPr id="6" name="Picture 2" descr="http://photos3.meetupstatic.com/photos/event/c/9/7/c/highres_14391580.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5105400"/>
            <a:ext cx="3505200" cy="11684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304800" y="838200"/>
            <a:ext cx="8229600" cy="5435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b="1" dirty="0" smtClean="0">
                <a:latin typeface="Arial" panose="020B0604020202020204" pitchFamily="34" charset="0"/>
                <a:cs typeface="Arial" panose="020B0604020202020204" pitchFamily="34" charset="0"/>
              </a:rPr>
              <a:t>MongoDB is a very popular </a:t>
            </a:r>
            <a:r>
              <a:rPr lang="en-US" b="1" u="sng" dirty="0" err="1" smtClean="0">
                <a:latin typeface="Arial" panose="020B0604020202020204" pitchFamily="34" charset="0"/>
                <a:cs typeface="Arial" panose="020B0604020202020204" pitchFamily="34" charset="0"/>
              </a:rPr>
              <a:t>noSQL</a:t>
            </a:r>
            <a:r>
              <a:rPr lang="en-US" b="1" u="sng" dirty="0" smtClean="0">
                <a:latin typeface="Arial" panose="020B0604020202020204" pitchFamily="34" charset="0"/>
                <a:cs typeface="Arial" panose="020B0604020202020204" pitchFamily="34" charset="0"/>
              </a:rPr>
              <a:t> Database </a:t>
            </a:r>
          </a:p>
          <a:p>
            <a:endParaRPr lang="en-US" b="1" u="sng" dirty="0">
              <a:latin typeface="Arial" panose="020B0604020202020204" pitchFamily="34" charset="0"/>
              <a:cs typeface="Arial" panose="020B0604020202020204" pitchFamily="34" charset="0"/>
            </a:endParaRPr>
          </a:p>
          <a:p>
            <a:r>
              <a:rPr lang="en-US" b="1" dirty="0" smtClean="0">
                <a:latin typeface="Arial" panose="020B0604020202020204" pitchFamily="34" charset="0"/>
                <a:cs typeface="Arial" panose="020B0604020202020204" pitchFamily="34" charset="0"/>
              </a:rPr>
              <a:t>It uses a </a:t>
            </a:r>
            <a:r>
              <a:rPr lang="en-US" b="1" u="sng" dirty="0" smtClean="0">
                <a:latin typeface="Arial" panose="020B0604020202020204" pitchFamily="34" charset="0"/>
                <a:cs typeface="Arial" panose="020B0604020202020204" pitchFamily="34" charset="0"/>
              </a:rPr>
              <a:t>document-oriented model </a:t>
            </a:r>
            <a:r>
              <a:rPr lang="en-US" dirty="0" smtClean="0">
                <a:latin typeface="Arial" panose="020B0604020202020204" pitchFamily="34" charset="0"/>
                <a:cs typeface="Arial" panose="020B0604020202020204" pitchFamily="34" charset="0"/>
              </a:rPr>
              <a:t>as opposed to a table-based relational model (SQL)</a:t>
            </a:r>
          </a:p>
          <a:p>
            <a:endParaRPr lang="en-US" b="1"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MongoDB stores data in </a:t>
            </a:r>
            <a:r>
              <a:rPr lang="en-US" b="1" u="sng" dirty="0" smtClean="0">
                <a:latin typeface="Arial" panose="020B0604020202020204" pitchFamily="34" charset="0"/>
                <a:cs typeface="Arial" panose="020B0604020202020204" pitchFamily="34" charset="0"/>
              </a:rPr>
              <a:t>BSON Format</a:t>
            </a:r>
            <a:r>
              <a:rPr lang="en-US" dirty="0" smtClean="0">
                <a:latin typeface="Arial" panose="020B0604020202020204" pitchFamily="34" charset="0"/>
                <a:cs typeface="Arial" panose="020B0604020202020204" pitchFamily="34" charset="0"/>
              </a:rPr>
              <a:t> (effectively compressed JSONs)</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MongoDB has tons of </a:t>
            </a:r>
            <a:r>
              <a:rPr lang="en-US" b="1" u="sng" dirty="0" smtClean="0">
                <a:latin typeface="Arial" panose="020B0604020202020204" pitchFamily="34" charset="0"/>
                <a:cs typeface="Arial" panose="020B0604020202020204" pitchFamily="34" charset="0"/>
              </a:rPr>
              <a:t>drivers and packages</a:t>
            </a:r>
            <a:r>
              <a:rPr lang="en-US" dirty="0" smtClean="0">
                <a:latin typeface="Arial" panose="020B0604020202020204" pitchFamily="34" charset="0"/>
                <a:cs typeface="Arial" panose="020B0604020202020204" pitchFamily="34" charset="0"/>
              </a:rPr>
              <a:t> for connecting to Node, C++, Java, etc. </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757421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Relational Databases (SQL)</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1061520954"/>
              </p:ext>
            </p:extLst>
          </p:nvPr>
        </p:nvGraphicFramePr>
        <p:xfrm>
          <a:off x="381000" y="990600"/>
          <a:ext cx="6644640" cy="1925320"/>
        </p:xfrm>
        <a:graphic>
          <a:graphicData uri="http://schemas.openxmlformats.org/drawingml/2006/table">
            <a:tbl>
              <a:tblPr firstRow="1" bandRow="1">
                <a:tableStyleId>{5C22544A-7EE6-4342-B048-85BDC9FD1C3A}</a:tableStyleId>
              </a:tblPr>
              <a:tblGrid>
                <a:gridCol w="1661160">
                  <a:extLst>
                    <a:ext uri="{9D8B030D-6E8A-4147-A177-3AD203B41FA5}">
                      <a16:colId xmlns:a16="http://schemas.microsoft.com/office/drawing/2014/main" xmlns="" val="716330608"/>
                    </a:ext>
                  </a:extLst>
                </a:gridCol>
                <a:gridCol w="1661160">
                  <a:extLst>
                    <a:ext uri="{9D8B030D-6E8A-4147-A177-3AD203B41FA5}">
                      <a16:colId xmlns:a16="http://schemas.microsoft.com/office/drawing/2014/main" xmlns="" val="1449686933"/>
                    </a:ext>
                  </a:extLst>
                </a:gridCol>
                <a:gridCol w="1661160">
                  <a:extLst>
                    <a:ext uri="{9D8B030D-6E8A-4147-A177-3AD203B41FA5}">
                      <a16:colId xmlns:a16="http://schemas.microsoft.com/office/drawing/2014/main" xmlns="" val="3587768078"/>
                    </a:ext>
                  </a:extLst>
                </a:gridCol>
                <a:gridCol w="1661160">
                  <a:extLst>
                    <a:ext uri="{9D8B030D-6E8A-4147-A177-3AD203B41FA5}">
                      <a16:colId xmlns:a16="http://schemas.microsoft.com/office/drawing/2014/main" xmlns="" val="785359734"/>
                    </a:ext>
                  </a:extLst>
                </a:gridCol>
              </a:tblGrid>
              <a:tr h="370840">
                <a:tc>
                  <a:txBody>
                    <a:bodyPr/>
                    <a:lstStyle/>
                    <a:p>
                      <a:pPr algn="ctr"/>
                      <a:r>
                        <a:rPr lang="en-US" sz="1400" dirty="0" smtClean="0">
                          <a:latin typeface="Arial" panose="020B0604020202020204" pitchFamily="34" charset="0"/>
                          <a:cs typeface="Arial" panose="020B0604020202020204" pitchFamily="34" charset="0"/>
                        </a:rPr>
                        <a:t>ID</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Title</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Author</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Published</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144436540"/>
                  </a:ext>
                </a:extLst>
              </a:tr>
              <a:tr h="370840">
                <a:tc>
                  <a:txBody>
                    <a:bodyPr/>
                    <a:lstStyle/>
                    <a:p>
                      <a:pPr algn="ctr"/>
                      <a:r>
                        <a:rPr lang="en-US" sz="1400" dirty="0" smtClean="0">
                          <a:latin typeface="Arial" panose="020B0604020202020204" pitchFamily="34" charset="0"/>
                          <a:cs typeface="Arial" panose="020B0604020202020204" pitchFamily="34" charset="0"/>
                        </a:rPr>
                        <a:t>1</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The History</a:t>
                      </a:r>
                      <a:r>
                        <a:rPr lang="en-US" sz="1400" baseline="0" dirty="0" smtClean="0">
                          <a:latin typeface="Arial" panose="020B0604020202020204" pitchFamily="34" charset="0"/>
                          <a:cs typeface="Arial" panose="020B0604020202020204" pitchFamily="34" charset="0"/>
                        </a:rPr>
                        <a:t> of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Blah </a:t>
                      </a:r>
                      <a:r>
                        <a:rPr lang="en-US" sz="1400" dirty="0" err="1" smtClean="0">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2010</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422042495"/>
                  </a:ext>
                </a:extLst>
              </a:tr>
              <a:tr h="370840">
                <a:tc>
                  <a:txBody>
                    <a:bodyPr/>
                    <a:lstStyle/>
                    <a:p>
                      <a:pPr algn="ctr"/>
                      <a:r>
                        <a:rPr lang="en-US" sz="1400" dirty="0" smtClean="0">
                          <a:latin typeface="Arial" panose="020B0604020202020204" pitchFamily="34" charset="0"/>
                          <a:cs typeface="Arial" panose="020B0604020202020204" pitchFamily="34" charset="0"/>
                        </a:rPr>
                        <a:t>2</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The Chronicles</a:t>
                      </a:r>
                      <a:r>
                        <a:rPr lang="en-US" sz="1400" baseline="0" dirty="0" smtClean="0">
                          <a:latin typeface="Arial" panose="020B0604020202020204" pitchFamily="34" charset="0"/>
                          <a:cs typeface="Arial" panose="020B0604020202020204" pitchFamily="34" charset="0"/>
                        </a:rPr>
                        <a:t> of </a:t>
                      </a:r>
                      <a:r>
                        <a:rPr lang="en-US" sz="1400" baseline="0" dirty="0" err="1" smtClean="0">
                          <a:latin typeface="Arial" panose="020B0604020202020204" pitchFamily="34" charset="0"/>
                          <a:cs typeface="Arial" panose="020B0604020202020204" pitchFamily="34" charset="0"/>
                        </a:rPr>
                        <a:t>Blahrnia</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Sir</a:t>
                      </a:r>
                      <a:r>
                        <a:rPr lang="en-US" sz="1400" baseline="0" dirty="0" smtClean="0">
                          <a:latin typeface="Arial" panose="020B0604020202020204" pitchFamily="34" charset="0"/>
                          <a:cs typeface="Arial" panose="020B0604020202020204" pitchFamily="34" charset="0"/>
                        </a:rPr>
                        <a:t> </a:t>
                      </a:r>
                      <a:r>
                        <a:rPr lang="en-US" sz="1400" baseline="0" dirty="0" err="1" smtClean="0">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2011</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817286614"/>
                  </a:ext>
                </a:extLst>
              </a:tr>
              <a:tr h="370840">
                <a:tc>
                  <a:txBody>
                    <a:bodyPr/>
                    <a:lstStyle/>
                    <a:p>
                      <a:pPr algn="ctr"/>
                      <a:r>
                        <a:rPr lang="en-US" sz="1400" dirty="0" smtClean="0">
                          <a:latin typeface="Arial" panose="020B0604020202020204" pitchFamily="34" charset="0"/>
                          <a:cs typeface="Arial" panose="020B0604020202020204" pitchFamily="34" charset="0"/>
                        </a:rPr>
                        <a:t>3</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Love</a:t>
                      </a:r>
                      <a:r>
                        <a:rPr lang="en-US" sz="1400" baseline="0" dirty="0" smtClean="0">
                          <a:latin typeface="Arial" panose="020B0604020202020204" pitchFamily="34" charset="0"/>
                          <a:cs typeface="Arial" panose="020B0604020202020204" pitchFamily="34" charset="0"/>
                        </a:rPr>
                        <a:t> in the Time of Blah</a:t>
                      </a:r>
                      <a:r>
                        <a:rPr lang="en-US" sz="1400" dirty="0" smtClean="0">
                          <a:latin typeface="Arial" panose="020B0604020202020204" pitchFamily="34" charset="0"/>
                          <a:cs typeface="Arial" panose="020B0604020202020204" pitchFamily="34" charset="0"/>
                        </a:rPr>
                        <a:t> </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Gabriel Garcia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2013</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371018975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503769500"/>
              </p:ext>
            </p:extLst>
          </p:nvPr>
        </p:nvGraphicFramePr>
        <p:xfrm>
          <a:off x="2727326" y="4038600"/>
          <a:ext cx="6096000" cy="1590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xmlns="" val="716330608"/>
                    </a:ext>
                  </a:extLst>
                </a:gridCol>
                <a:gridCol w="2032000">
                  <a:extLst>
                    <a:ext uri="{9D8B030D-6E8A-4147-A177-3AD203B41FA5}">
                      <a16:colId xmlns:a16="http://schemas.microsoft.com/office/drawing/2014/main" xmlns="" val="1449686933"/>
                    </a:ext>
                  </a:extLst>
                </a:gridCol>
                <a:gridCol w="2032000">
                  <a:extLst>
                    <a:ext uri="{9D8B030D-6E8A-4147-A177-3AD203B41FA5}">
                      <a16:colId xmlns:a16="http://schemas.microsoft.com/office/drawing/2014/main" xmlns="" val="3587768078"/>
                    </a:ext>
                  </a:extLst>
                </a:gridCol>
              </a:tblGrid>
              <a:tr h="370840">
                <a:tc>
                  <a:txBody>
                    <a:bodyPr/>
                    <a:lstStyle/>
                    <a:p>
                      <a:pPr algn="ctr"/>
                      <a:r>
                        <a:rPr lang="en-US" sz="1400" dirty="0" smtClean="0">
                          <a:latin typeface="Arial" panose="020B0604020202020204" pitchFamily="34" charset="0"/>
                          <a:cs typeface="Arial" panose="020B0604020202020204" pitchFamily="34" charset="0"/>
                        </a:rPr>
                        <a:t>Author</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Email</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Phone Number</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144436540"/>
                  </a:ext>
                </a:extLst>
              </a:tr>
              <a:tr h="370840">
                <a:tc>
                  <a:txBody>
                    <a:bodyPr/>
                    <a:lstStyle/>
                    <a:p>
                      <a:pPr algn="ctr"/>
                      <a:r>
                        <a:rPr lang="en-US" sz="1400" dirty="0" smtClean="0">
                          <a:latin typeface="Arial" panose="020B0604020202020204" pitchFamily="34" charset="0"/>
                          <a:cs typeface="Arial" panose="020B0604020202020204" pitchFamily="34" charset="0"/>
                        </a:rPr>
                        <a:t>Blah </a:t>
                      </a:r>
                      <a:r>
                        <a:rPr lang="en-US" sz="1400" dirty="0" err="1" smtClean="0">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hlinkClick r:id="rId3"/>
                        </a:rPr>
                        <a:t>blahston@gmail.com</a:t>
                      </a:r>
                      <a:endParaRPr lang="en-US" sz="1400" dirty="0" smtClean="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911-546-5454</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422042495"/>
                  </a:ext>
                </a:extLst>
              </a:tr>
              <a:tr h="477520">
                <a:tc>
                  <a:txBody>
                    <a:bodyPr/>
                    <a:lstStyle/>
                    <a:p>
                      <a:pPr algn="ctr"/>
                      <a:r>
                        <a:rPr lang="en-US" sz="1400" dirty="0" smtClean="0">
                          <a:latin typeface="Arial" panose="020B0604020202020204" pitchFamily="34" charset="0"/>
                          <a:cs typeface="Arial" panose="020B0604020202020204" pitchFamily="34" charset="0"/>
                        </a:rPr>
                        <a:t>Sir</a:t>
                      </a:r>
                      <a:r>
                        <a:rPr lang="en-US" sz="1400" baseline="0" dirty="0" smtClean="0">
                          <a:latin typeface="Arial" panose="020B0604020202020204" pitchFamily="34" charset="0"/>
                          <a:cs typeface="Arial" panose="020B0604020202020204" pitchFamily="34" charset="0"/>
                        </a:rPr>
                        <a:t> </a:t>
                      </a:r>
                      <a:r>
                        <a:rPr lang="en-US" sz="1400" baseline="0" dirty="0" err="1" smtClean="0">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hlinkClick r:id="rId4"/>
                        </a:rPr>
                        <a:t>blahby@gmail.com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911-544-5112</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817286614"/>
                  </a:ext>
                </a:extLst>
              </a:tr>
              <a:tr h="370840">
                <a:tc>
                  <a:txBody>
                    <a:bodyPr/>
                    <a:lstStyle/>
                    <a:p>
                      <a:pPr algn="ctr"/>
                      <a:r>
                        <a:rPr lang="en-US" sz="1400" dirty="0" smtClean="0">
                          <a:latin typeface="Arial" panose="020B0604020202020204" pitchFamily="34" charset="0"/>
                          <a:cs typeface="Arial" panose="020B0604020202020204" pitchFamily="34" charset="0"/>
                        </a:rPr>
                        <a:t>Gabriel Garcia Blah</a:t>
                      </a:r>
                      <a:endParaRPr lang="en-US" sz="1400" dirty="0">
                        <a:latin typeface="Arial" panose="020B0604020202020204" pitchFamily="34" charset="0"/>
                        <a:cs typeface="Arial" panose="020B060402020202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smtClean="0">
                          <a:latin typeface="Arial" panose="020B0604020202020204" pitchFamily="34" charset="0"/>
                          <a:cs typeface="Arial" panose="020B0604020202020204" pitchFamily="34" charset="0"/>
                          <a:hlinkClick r:id="rId5"/>
                        </a:rPr>
                        <a:t>blahby231@gmail.com</a:t>
                      </a:r>
                      <a:endParaRPr lang="en-US" sz="1400" dirty="0" smtClean="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125-215-5645</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3710189752"/>
                  </a:ext>
                </a:extLst>
              </a:tr>
            </a:tbl>
          </a:graphicData>
        </a:graphic>
      </p:graphicFrame>
      <p:cxnSp>
        <p:nvCxnSpPr>
          <p:cNvPr id="8" name="Elbow Connector 7"/>
          <p:cNvCxnSpPr/>
          <p:nvPr/>
        </p:nvCxnSpPr>
        <p:spPr>
          <a:xfrm rot="5400000">
            <a:off x="3629660" y="3096260"/>
            <a:ext cx="1122680" cy="762000"/>
          </a:xfrm>
          <a:prstGeom prst="bentConnector3">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205423" y="3495432"/>
            <a:ext cx="2385377" cy="1152768"/>
          </a:xfrm>
          <a:prstGeom prst="rect">
            <a:avLst/>
          </a:prstGeom>
          <a:ln>
            <a:solidFill>
              <a:schemeClr val="accent1"/>
            </a:solid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2000" b="1" i="1" dirty="0" smtClean="0">
                <a:latin typeface="Arial" panose="020B0604020202020204" pitchFamily="34" charset="0"/>
                <a:cs typeface="Arial" panose="020B0604020202020204" pitchFamily="34" charset="0"/>
              </a:rPr>
              <a:t>SQL relies on Joins to combine relevant data</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90981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Recap</a:t>
            </a:r>
            <a:endParaRPr lang="en-US" dirty="0"/>
          </a:p>
        </p:txBody>
      </p:sp>
    </p:spTree>
    <p:extLst>
      <p:ext uri="{BB962C8B-B14F-4D97-AF65-F5344CB8AC3E}">
        <p14:creationId xmlns:p14="http://schemas.microsoft.com/office/powerpoint/2010/main" val="29719767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Document Database (</a:t>
            </a:r>
            <a:r>
              <a:rPr lang="en-US" dirty="0" err="1" smtClean="0"/>
              <a:t>noSQL</a:t>
            </a:r>
            <a:r>
              <a:rPr lang="en-US" dirty="0" smtClean="0"/>
              <a:t>)</a:t>
            </a:r>
            <a:endParaRPr lang="en-US" dirty="0"/>
          </a:p>
        </p:txBody>
      </p:sp>
      <p:pic>
        <p:nvPicPr>
          <p:cNvPr id="3" name="Picture 2"/>
          <p:cNvPicPr>
            <a:picLocks noChangeAspect="1"/>
          </p:cNvPicPr>
          <p:nvPr/>
        </p:nvPicPr>
        <p:blipFill rotWithShape="1">
          <a:blip r:embed="rId3"/>
          <a:srcRect b="7879"/>
          <a:stretch/>
        </p:blipFill>
        <p:spPr>
          <a:xfrm>
            <a:off x="158751" y="838200"/>
            <a:ext cx="5327650" cy="5354068"/>
          </a:xfrm>
          <a:prstGeom prst="rect">
            <a:avLst/>
          </a:prstGeom>
        </p:spPr>
      </p:pic>
      <p:sp>
        <p:nvSpPr>
          <p:cNvPr id="4" name="Content Placeholder 2"/>
          <p:cNvSpPr txBox="1">
            <a:spLocks/>
          </p:cNvSpPr>
          <p:nvPr/>
        </p:nvSpPr>
        <p:spPr>
          <a:xfrm>
            <a:off x="5775326" y="2057400"/>
            <a:ext cx="3087051" cy="2438134"/>
          </a:xfrm>
          <a:prstGeom prst="rect">
            <a:avLst/>
          </a:prstGeom>
          <a:ln>
            <a:no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000" b="1" i="1" dirty="0" err="1" smtClean="0">
                <a:latin typeface="Arial" panose="020B0604020202020204" pitchFamily="34" charset="0"/>
                <a:cs typeface="Arial" panose="020B0604020202020204" pitchFamily="34" charset="0"/>
              </a:rPr>
              <a:t>noSQL</a:t>
            </a:r>
            <a:r>
              <a:rPr lang="en-US" sz="2000" b="1" i="1" dirty="0" smtClean="0">
                <a:latin typeface="Arial" panose="020B0604020202020204" pitchFamily="34" charset="0"/>
                <a:cs typeface="Arial" panose="020B0604020202020204" pitchFamily="34" charset="0"/>
              </a:rPr>
              <a:t> Databases on the other hand are effectively JSONs.</a:t>
            </a:r>
          </a:p>
          <a:p>
            <a:endParaRPr lang="en-US" sz="2000" b="1" i="1" dirty="0">
              <a:latin typeface="Arial" panose="020B0604020202020204" pitchFamily="34" charset="0"/>
              <a:cs typeface="Arial" panose="020B0604020202020204" pitchFamily="34" charset="0"/>
            </a:endParaRPr>
          </a:p>
          <a:p>
            <a:r>
              <a:rPr lang="en-US" sz="2000" b="1" i="1" dirty="0" smtClean="0">
                <a:latin typeface="Arial" panose="020B0604020202020204" pitchFamily="34" charset="0"/>
                <a:cs typeface="Arial" panose="020B0604020202020204" pitchFamily="34" charset="0"/>
              </a:rPr>
              <a:t>They excel at heterogeneous data formats and are easy to implement.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381427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MongoDB Storage</a:t>
            </a:r>
            <a:endParaRPr lang="en-US" dirty="0"/>
          </a:p>
        </p:txBody>
      </p:sp>
      <p:pic>
        <p:nvPicPr>
          <p:cNvPr id="4" name="Picture 3" descr="C:\Users\ahaque89\Downloads\MongoDB Storage  - New Page (1).png"/>
          <p:cNvPicPr/>
          <p:nvPr/>
        </p:nvPicPr>
        <p:blipFill rotWithShape="1">
          <a:blip r:embed="rId3" cstate="print">
            <a:extLst>
              <a:ext uri="{28A0092B-C50C-407E-A947-70E740481C1C}">
                <a14:useLocalDpi xmlns:a14="http://schemas.microsoft.com/office/drawing/2010/main" val="0"/>
              </a:ext>
            </a:extLst>
          </a:blip>
          <a:srcRect l="2857" t="4214" r="3062" b="3652"/>
          <a:stretch/>
        </p:blipFill>
        <p:spPr bwMode="auto">
          <a:xfrm>
            <a:off x="304800" y="810299"/>
            <a:ext cx="6857999" cy="5174990"/>
          </a:xfrm>
          <a:prstGeom prst="rect">
            <a:avLst/>
          </a:prstGeom>
          <a:noFill/>
          <a:ln>
            <a:noFill/>
          </a:ln>
          <a:extLst>
            <a:ext uri="{53640926-AAD7-44D8-BBD7-CCE9431645EC}">
              <a14:shadowObscured xmlns:a14="http://schemas.microsoft.com/office/drawing/2010/main"/>
            </a:ext>
          </a:extLst>
        </p:spPr>
      </p:pic>
      <p:pic>
        <p:nvPicPr>
          <p:cNvPr id="10" name="Picture 2" descr="http://photos3.meetupstatic.com/photos/event/c/9/7/c/highres_1439158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9000" y="5638800"/>
            <a:ext cx="1905000" cy="63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5215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MongoDB Storage</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757999453"/>
              </p:ext>
            </p:extLst>
          </p:nvPr>
        </p:nvGraphicFramePr>
        <p:xfrm>
          <a:off x="457200" y="816784"/>
          <a:ext cx="8229600" cy="44196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xmlns="" val="2042023422"/>
                    </a:ext>
                  </a:extLst>
                </a:gridCol>
                <a:gridCol w="4114800">
                  <a:extLst>
                    <a:ext uri="{9D8B030D-6E8A-4147-A177-3AD203B41FA5}">
                      <a16:colId xmlns:a16="http://schemas.microsoft.com/office/drawing/2014/main" xmlns="" val="2875967853"/>
                    </a:ext>
                  </a:extLst>
                </a:gridCol>
              </a:tblGrid>
              <a:tr h="579620">
                <a:tc>
                  <a:txBody>
                    <a:bodyPr/>
                    <a:lstStyle/>
                    <a:p>
                      <a:pPr algn="ctr"/>
                      <a:r>
                        <a:rPr lang="en-US" sz="2000" dirty="0" smtClean="0">
                          <a:latin typeface="Arial" panose="020B0604020202020204" pitchFamily="34" charset="0"/>
                          <a:cs typeface="Arial" panose="020B0604020202020204" pitchFamily="34" charset="0"/>
                        </a:rPr>
                        <a:t>SQL Term</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dirty="0" err="1" smtClean="0">
                          <a:latin typeface="Arial" panose="020B0604020202020204" pitchFamily="34" charset="0"/>
                          <a:cs typeface="Arial" panose="020B0604020202020204" pitchFamily="34" charset="0"/>
                        </a:rPr>
                        <a:t>noSQL</a:t>
                      </a:r>
                      <a:r>
                        <a:rPr lang="en-US" sz="2000" baseline="0" dirty="0" smtClean="0">
                          <a:latin typeface="Arial" panose="020B0604020202020204" pitchFamily="34" charset="0"/>
                          <a:cs typeface="Arial" panose="020B0604020202020204" pitchFamily="34" charset="0"/>
                        </a:rPr>
                        <a:t> Term</a:t>
                      </a:r>
                      <a:endParaRPr lang="en-US" sz="20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1181349000"/>
                  </a:ext>
                </a:extLst>
              </a:tr>
              <a:tr h="959995">
                <a:tc>
                  <a:txBody>
                    <a:bodyPr/>
                    <a:lstStyle/>
                    <a:p>
                      <a:pPr algn="ctr"/>
                      <a:r>
                        <a:rPr lang="en-US" sz="2000" dirty="0" smtClean="0">
                          <a:latin typeface="Arial" panose="020B0604020202020204" pitchFamily="34" charset="0"/>
                          <a:cs typeface="Arial" panose="020B0604020202020204" pitchFamily="34" charset="0"/>
                        </a:rPr>
                        <a:t>Database</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Database</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212875561"/>
                  </a:ext>
                </a:extLst>
              </a:tr>
              <a:tr h="959995">
                <a:tc>
                  <a:txBody>
                    <a:bodyPr/>
                    <a:lstStyle/>
                    <a:p>
                      <a:pPr algn="ctr"/>
                      <a:r>
                        <a:rPr lang="en-US" sz="2000" dirty="0" smtClean="0">
                          <a:latin typeface="Arial" panose="020B0604020202020204" pitchFamily="34" charset="0"/>
                          <a:cs typeface="Arial" panose="020B0604020202020204" pitchFamily="34" charset="0"/>
                        </a:rPr>
                        <a:t>Table</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Collection</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204670341"/>
                  </a:ext>
                </a:extLst>
              </a:tr>
              <a:tr h="959995">
                <a:tc>
                  <a:txBody>
                    <a:bodyPr/>
                    <a:lstStyle/>
                    <a:p>
                      <a:pPr algn="ctr"/>
                      <a:r>
                        <a:rPr lang="en-US" sz="2000" dirty="0" smtClean="0">
                          <a:latin typeface="Arial" panose="020B0604020202020204" pitchFamily="34" charset="0"/>
                          <a:cs typeface="Arial" panose="020B0604020202020204" pitchFamily="34" charset="0"/>
                        </a:rPr>
                        <a:t>Row</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Document</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790836931"/>
                  </a:ext>
                </a:extLst>
              </a:tr>
              <a:tr h="959995">
                <a:tc>
                  <a:txBody>
                    <a:bodyPr/>
                    <a:lstStyle/>
                    <a:p>
                      <a:pPr algn="ctr"/>
                      <a:r>
                        <a:rPr lang="en-US" sz="2000" dirty="0" smtClean="0">
                          <a:latin typeface="Arial" panose="020B0604020202020204" pitchFamily="34" charset="0"/>
                          <a:cs typeface="Arial" panose="020B0604020202020204" pitchFamily="34" charset="0"/>
                        </a:rPr>
                        <a:t>Field</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Field</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526131251"/>
                  </a:ext>
                </a:extLst>
              </a:tr>
            </a:tbl>
          </a:graphicData>
        </a:graphic>
      </p:graphicFrame>
      <p:sp>
        <p:nvSpPr>
          <p:cNvPr id="6" name="Content Placeholder 2"/>
          <p:cNvSpPr txBox="1">
            <a:spLocks/>
          </p:cNvSpPr>
          <p:nvPr/>
        </p:nvSpPr>
        <p:spPr>
          <a:xfrm>
            <a:off x="304800" y="5442857"/>
            <a:ext cx="8229600" cy="914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smtClean="0">
                <a:latin typeface="Arial" panose="020B0604020202020204" pitchFamily="34" charset="0"/>
                <a:cs typeface="Arial" panose="020B0604020202020204" pitchFamily="34" charset="0"/>
              </a:rPr>
              <a:t>Terms are slightly different in the </a:t>
            </a:r>
            <a:r>
              <a:rPr lang="en-US" b="1" i="1" dirty="0" err="1" smtClean="0">
                <a:latin typeface="Arial" panose="020B0604020202020204" pitchFamily="34" charset="0"/>
                <a:cs typeface="Arial" panose="020B0604020202020204" pitchFamily="34" charset="0"/>
              </a:rPr>
              <a:t>noSQL</a:t>
            </a:r>
            <a:r>
              <a:rPr lang="en-US" b="1" i="1" dirty="0" smtClean="0">
                <a:latin typeface="Arial" panose="020B0604020202020204" pitchFamily="34" charset="0"/>
                <a:cs typeface="Arial" panose="020B0604020202020204" pitchFamily="34" charset="0"/>
              </a:rPr>
              <a:t> context. </a:t>
            </a:r>
          </a:p>
          <a:p>
            <a:pPr marL="0" indent="0" algn="ctr">
              <a:buFont typeface="Arial" panose="020B0604020202020204" pitchFamily="34" charset="0"/>
              <a:buNone/>
            </a:pPr>
            <a:r>
              <a:rPr lang="en-US" i="1" dirty="0" smtClean="0">
                <a:latin typeface="Arial" panose="020B0604020202020204" pitchFamily="34" charset="0"/>
                <a:cs typeface="Arial" panose="020B0604020202020204" pitchFamily="34" charset="0"/>
              </a:rPr>
              <a:t>Take note!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9697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p:cNvSpPr/>
          <p:nvPr/>
        </p:nvSpPr>
        <p:spPr>
          <a:xfrm>
            <a:off x="304800" y="98052"/>
            <a:ext cx="5257800" cy="461665"/>
          </a:xfrm>
          <a:prstGeom prst="rect">
            <a:avLst/>
          </a:prstGeom>
        </p:spPr>
        <p:txBody>
          <a:bodyPr wrap="square">
            <a:spAutoFit/>
          </a:bodyPr>
          <a:lstStyle/>
          <a:p>
            <a:r>
              <a:rPr lang="en-US" sz="2400" b="1" dirty="0" smtClean="0">
                <a:latin typeface="Arial" panose="020B0604020202020204" pitchFamily="34" charset="0"/>
                <a:cs typeface="Arial" panose="020B0604020202020204" pitchFamily="34" charset="0"/>
              </a:rPr>
              <a:t>&gt; YOUR TURN!!</a:t>
            </a:r>
            <a:endParaRPr lang="en-US" sz="2400" b="1" dirty="0">
              <a:latin typeface="Arial" panose="020B0604020202020204" pitchFamily="34" charset="0"/>
              <a:cs typeface="Arial" panose="020B0604020202020204" pitchFamily="34" charset="0"/>
            </a:endParaRPr>
          </a:p>
        </p:txBody>
      </p:sp>
      <p:sp>
        <p:nvSpPr>
          <p:cNvPr id="5" name="TextBox 4"/>
          <p:cNvSpPr txBox="1"/>
          <p:nvPr/>
        </p:nvSpPr>
        <p:spPr>
          <a:xfrm>
            <a:off x="304800" y="914400"/>
            <a:ext cx="8686800" cy="4893647"/>
          </a:xfrm>
          <a:prstGeom prst="rect">
            <a:avLst/>
          </a:prstGeom>
          <a:noFill/>
        </p:spPr>
        <p:txBody>
          <a:bodyPr wrap="square" rtlCol="0">
            <a:spAutoFit/>
          </a:bodyPr>
          <a:lstStyle/>
          <a:p>
            <a:r>
              <a:rPr lang="en-US" sz="2400" b="1" dirty="0" smtClean="0">
                <a:latin typeface="Arial" panose="020B0604020202020204" pitchFamily="34" charset="0"/>
                <a:ea typeface="Roboto" pitchFamily="2" charset="0"/>
                <a:cs typeface="Arial" panose="020B0604020202020204" pitchFamily="34" charset="0"/>
              </a:rPr>
              <a:t>Quick Activity:</a:t>
            </a:r>
          </a:p>
          <a:p>
            <a:endParaRPr lang="en-US" sz="2400" dirty="0" smtClean="0">
              <a:latin typeface="Arial" panose="020B0604020202020204" pitchFamily="34" charset="0"/>
              <a:ea typeface="Roboto" pitchFamily="2" charset="0"/>
              <a:cs typeface="Arial" panose="020B0604020202020204" pitchFamily="34" charset="0"/>
            </a:endParaRPr>
          </a:p>
          <a:p>
            <a:r>
              <a:rPr lang="en-US" sz="2400" dirty="0" smtClean="0">
                <a:latin typeface="Arial" panose="020B0604020202020204" pitchFamily="34" charset="0"/>
                <a:ea typeface="Roboto" pitchFamily="2" charset="0"/>
                <a:cs typeface="Arial" panose="020B0604020202020204" pitchFamily="34" charset="0"/>
              </a:rPr>
              <a:t>Work with your neighbors to research the following</a:t>
            </a:r>
          </a:p>
          <a:p>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smtClean="0">
                <a:latin typeface="Arial" panose="020B0604020202020204" pitchFamily="34" charset="0"/>
                <a:ea typeface="Roboto" pitchFamily="2" charset="0"/>
                <a:cs typeface="Arial" panose="020B0604020202020204" pitchFamily="34" charset="0"/>
              </a:rPr>
              <a:t>What are the advantages of using a </a:t>
            </a:r>
            <a:r>
              <a:rPr lang="en-US" sz="2400" dirty="0" err="1" smtClean="0">
                <a:latin typeface="Arial" panose="020B0604020202020204" pitchFamily="34" charset="0"/>
                <a:ea typeface="Roboto" pitchFamily="2" charset="0"/>
                <a:cs typeface="Arial" panose="020B0604020202020204" pitchFamily="34" charset="0"/>
              </a:rPr>
              <a:t>noSQL</a:t>
            </a:r>
            <a:r>
              <a:rPr lang="en-US" sz="2400" dirty="0" smtClean="0">
                <a:latin typeface="Arial" panose="020B0604020202020204" pitchFamily="34" charset="0"/>
                <a:ea typeface="Roboto" pitchFamily="2" charset="0"/>
                <a:cs typeface="Arial" panose="020B0604020202020204" pitchFamily="34" charset="0"/>
              </a:rPr>
              <a:t> database like MongoDB according to the </a:t>
            </a:r>
            <a:r>
              <a:rPr lang="en-US" sz="2400" b="1" dirty="0" smtClean="0">
                <a:latin typeface="Arial" panose="020B0604020202020204" pitchFamily="34" charset="0"/>
                <a:ea typeface="Roboto" pitchFamily="2" charset="0"/>
                <a:cs typeface="Arial" panose="020B0604020202020204" pitchFamily="34" charset="0"/>
              </a:rPr>
              <a:t>MongoDB Website?</a:t>
            </a:r>
            <a:endParaRPr lang="en-US" sz="2400" dirty="0" smtClean="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smtClean="0">
                <a:latin typeface="Arial" panose="020B0604020202020204" pitchFamily="34" charset="0"/>
                <a:ea typeface="Roboto" pitchFamily="2" charset="0"/>
                <a:cs typeface="Arial" panose="020B0604020202020204" pitchFamily="34" charset="0"/>
              </a:rPr>
              <a:t>What are the advantages of using a </a:t>
            </a:r>
            <a:r>
              <a:rPr lang="en-US" sz="2400" dirty="0" err="1" smtClean="0">
                <a:latin typeface="Arial" panose="020B0604020202020204" pitchFamily="34" charset="0"/>
                <a:ea typeface="Roboto" pitchFamily="2" charset="0"/>
                <a:cs typeface="Arial" panose="020B0604020202020204" pitchFamily="34" charset="0"/>
              </a:rPr>
              <a:t>noSQL</a:t>
            </a:r>
            <a:r>
              <a:rPr lang="en-US" sz="2400" dirty="0" smtClean="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smtClean="0">
                <a:latin typeface="Arial" panose="020B0604020202020204" pitchFamily="34" charset="0"/>
                <a:ea typeface="Roboto" pitchFamily="2" charset="0"/>
                <a:cs typeface="Arial" panose="020B0604020202020204" pitchFamily="34" charset="0"/>
              </a:rPr>
              <a:t>Quora</a:t>
            </a:r>
            <a:r>
              <a:rPr lang="en-US" sz="2400" dirty="0" smtClean="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smtClean="0">
                <a:latin typeface="Arial" panose="020B0604020202020204" pitchFamily="34" charset="0"/>
                <a:ea typeface="Roboto" pitchFamily="2" charset="0"/>
                <a:cs typeface="Arial" panose="020B0604020202020204" pitchFamily="34" charset="0"/>
              </a:rPr>
              <a:t>What are the disadvantages of using a </a:t>
            </a:r>
            <a:r>
              <a:rPr lang="en-US" sz="2400" dirty="0" err="1" smtClean="0">
                <a:latin typeface="Arial" panose="020B0604020202020204" pitchFamily="34" charset="0"/>
                <a:ea typeface="Roboto" pitchFamily="2" charset="0"/>
                <a:cs typeface="Arial" panose="020B0604020202020204" pitchFamily="34" charset="0"/>
              </a:rPr>
              <a:t>noSQL</a:t>
            </a:r>
            <a:r>
              <a:rPr lang="en-US" sz="2400" dirty="0" smtClean="0">
                <a:latin typeface="Arial" panose="020B0604020202020204" pitchFamily="34" charset="0"/>
                <a:ea typeface="Roboto" pitchFamily="2" charset="0"/>
                <a:cs typeface="Arial" panose="020B0604020202020204" pitchFamily="34" charset="0"/>
              </a:rPr>
              <a:t> database like MongoDB according to the </a:t>
            </a:r>
            <a:r>
              <a:rPr lang="en-US" sz="2400" dirty="0">
                <a:latin typeface="Arial" panose="020B0604020202020204" pitchFamily="34" charset="0"/>
                <a:ea typeface="Roboto" pitchFamily="2" charset="0"/>
                <a:cs typeface="Arial" panose="020B0604020202020204" pitchFamily="34" charset="0"/>
              </a:rPr>
              <a:t>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endParaRPr lang="en-US" sz="2400" dirty="0" smtClean="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231721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98052"/>
            <a:ext cx="5257800" cy="461665"/>
          </a:xfrm>
          <a:prstGeom prst="rect">
            <a:avLst/>
          </a:prstGeom>
        </p:spPr>
        <p:txBody>
          <a:bodyPr wrap="square">
            <a:spAutoFit/>
          </a:bodyPr>
          <a:lstStyle/>
          <a:p>
            <a:r>
              <a:rPr lang="en-US" sz="2400" b="1" dirty="0" smtClean="0">
                <a:latin typeface="Arial" panose="020B0604020202020204" pitchFamily="34" charset="0"/>
                <a:cs typeface="Arial" panose="020B0604020202020204" pitchFamily="34" charset="0"/>
              </a:rPr>
              <a:t>Learn to See Through the..</a:t>
            </a:r>
            <a:endParaRPr lang="en-US" sz="2400" b="1" dirty="0">
              <a:latin typeface="Arial" panose="020B0604020202020204" pitchFamily="34" charset="0"/>
              <a:cs typeface="Arial" panose="020B0604020202020204" pitchFamily="34" charset="0"/>
            </a:endParaRPr>
          </a:p>
        </p:txBody>
      </p:sp>
      <p:pic>
        <p:nvPicPr>
          <p:cNvPr id="2050" name="Picture 2" descr="reaction bullshit bs david bowie rainbow"/>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38558" y="914400"/>
            <a:ext cx="8499227" cy="4419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68147" y="5504017"/>
            <a:ext cx="8569638" cy="400110"/>
          </a:xfrm>
          <a:prstGeom prst="rect">
            <a:avLst/>
          </a:prstGeom>
        </p:spPr>
        <p:txBody>
          <a:bodyPr wrap="square">
            <a:spAutoFit/>
          </a:bodyPr>
          <a:lstStyle/>
          <a:p>
            <a:pPr algn="ctr"/>
            <a:r>
              <a:rPr lang="en-US" sz="2000" b="1" i="1" dirty="0" smtClean="0">
                <a:latin typeface="Arial" panose="020B0604020202020204" pitchFamily="34" charset="0"/>
                <a:cs typeface="Arial" panose="020B0604020202020204" pitchFamily="34" charset="0"/>
              </a:rPr>
              <a:t>The tech world is filled with it.</a:t>
            </a:r>
            <a:endParaRPr lang="en-US" sz="2000" dirty="0"/>
          </a:p>
        </p:txBody>
      </p:sp>
    </p:spTree>
    <p:extLst>
      <p:ext uri="{BB962C8B-B14F-4D97-AF65-F5344CB8AC3E}">
        <p14:creationId xmlns:p14="http://schemas.microsoft.com/office/powerpoint/2010/main" val="2839965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Time!</a:t>
            </a:r>
            <a:endParaRPr lang="en-US" dirty="0"/>
          </a:p>
        </p:txBody>
      </p:sp>
    </p:spTree>
    <p:extLst>
      <p:ext uri="{BB962C8B-B14F-4D97-AF65-F5344CB8AC3E}">
        <p14:creationId xmlns:p14="http://schemas.microsoft.com/office/powerpoint/2010/main" val="3315888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Recap</a:t>
            </a:r>
            <a:endParaRPr lang="en-US" dirty="0"/>
          </a:p>
        </p:txBody>
      </p:sp>
      <p:sp>
        <p:nvSpPr>
          <p:cNvPr id="64" name="Content Placeholder 2"/>
          <p:cNvSpPr txBox="1">
            <a:spLocks/>
          </p:cNvSpPr>
          <p:nvPr/>
        </p:nvSpPr>
        <p:spPr>
          <a:xfrm>
            <a:off x="304800" y="2438400"/>
            <a:ext cx="8229600" cy="1752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6400" b="1" i="1" u="sng" dirty="0" smtClean="0">
                <a:latin typeface="Arial" panose="020B0604020202020204" pitchFamily="34" charset="0"/>
                <a:cs typeface="Arial" panose="020B0604020202020204" pitchFamily="34" charset="0"/>
              </a:rPr>
              <a:t>Awesome Job</a:t>
            </a:r>
          </a:p>
          <a:p>
            <a:pPr marL="0" indent="0" algn="ctr">
              <a:buFont typeface="Arial" panose="020B0604020202020204" pitchFamily="34" charset="0"/>
              <a:buNone/>
            </a:pPr>
            <a:r>
              <a:rPr lang="en-US" sz="2000" dirty="0" smtClean="0">
                <a:latin typeface="Arial" panose="020B0604020202020204" pitchFamily="34" charset="0"/>
                <a:cs typeface="Arial" panose="020B0604020202020204" pitchFamily="34" charset="0"/>
              </a:rPr>
              <a:t>(</a:t>
            </a:r>
            <a:r>
              <a:rPr lang="en-US" sz="2000" dirty="0" err="1" smtClean="0">
                <a:latin typeface="Arial" panose="020B0604020202020204" pitchFamily="34" charset="0"/>
                <a:cs typeface="Arial" panose="020B0604020202020204" pitchFamily="34" charset="0"/>
              </a:rPr>
              <a:t>Y’all</a:t>
            </a:r>
            <a:r>
              <a:rPr lang="en-US" sz="2000" dirty="0" smtClean="0">
                <a:latin typeface="Arial" panose="020B0604020202020204" pitchFamily="34" charset="0"/>
                <a:cs typeface="Arial" panose="020B0604020202020204" pitchFamily="34" charset="0"/>
              </a:rPr>
              <a:t> don’t need memes anymore. You are professionals now.)</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02864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Just Kidding.</a:t>
            </a:r>
            <a:endParaRPr lang="en-US" dirty="0"/>
          </a:p>
        </p:txBody>
      </p:sp>
      <p:pic>
        <p:nvPicPr>
          <p:cNvPr id="7172" name="Picture 4" descr="happy party birthday excited celebration"/>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0"/>
            <a:ext cx="7144657" cy="535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4577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Clear Positives</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200" b="1" dirty="0" smtClean="0">
                <a:latin typeface="Arial" panose="020B0604020202020204" pitchFamily="34" charset="0"/>
                <a:cs typeface="Arial" panose="020B0604020202020204" pitchFamily="34" charset="0"/>
              </a:rPr>
              <a:t>(++) </a:t>
            </a:r>
            <a:r>
              <a:rPr lang="en-US" sz="2200" b="1" dirty="0">
                <a:latin typeface="Arial" panose="020B0604020202020204" pitchFamily="34" charset="0"/>
                <a:cs typeface="Arial" panose="020B0604020202020204" pitchFamily="34" charset="0"/>
              </a:rPr>
              <a:t>You </a:t>
            </a:r>
            <a:r>
              <a:rPr lang="en-US" sz="2200" b="1" dirty="0" smtClean="0">
                <a:latin typeface="Arial" panose="020B0604020202020204" pitchFamily="34" charset="0"/>
                <a:cs typeface="Arial" panose="020B0604020202020204" pitchFamily="34" charset="0"/>
              </a:rPr>
              <a:t>stayed </a:t>
            </a:r>
            <a:r>
              <a:rPr lang="en-US" sz="2200" b="1" dirty="0">
                <a:latin typeface="Arial" panose="020B0604020202020204" pitchFamily="34" charset="0"/>
                <a:cs typeface="Arial" panose="020B0604020202020204" pitchFamily="34" charset="0"/>
              </a:rPr>
              <a:t>ambitious</a:t>
            </a:r>
          </a:p>
          <a:p>
            <a:endParaRPr lang="en-US" sz="2200" b="1" dirty="0" smtClean="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made smart decisions feature-wise</a:t>
            </a:r>
          </a:p>
          <a:p>
            <a:endParaRPr lang="en-US" sz="2200" b="1" dirty="0" smtClean="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demonstrated technical mastery </a:t>
            </a:r>
            <a:endParaRPr lang="en-US" sz="2200" b="1" dirty="0" smtClean="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a:t>
            </a:r>
            <a:r>
              <a:rPr lang="en-US" sz="2200" b="1" dirty="0" smtClean="0">
                <a:latin typeface="Arial" panose="020B0604020202020204" pitchFamily="34" charset="0"/>
                <a:cs typeface="Arial" panose="020B0604020202020204" pitchFamily="34" charset="0"/>
              </a:rPr>
              <a:t>You learned a </a:t>
            </a:r>
            <a:r>
              <a:rPr lang="en-US" sz="2200" b="1" u="sng" dirty="0" smtClean="0">
                <a:latin typeface="Arial" panose="020B0604020202020204" pitchFamily="34" charset="0"/>
                <a:cs typeface="Arial" panose="020B0604020202020204" pitchFamily="34" charset="0"/>
              </a:rPr>
              <a:t>ton</a:t>
            </a:r>
            <a:r>
              <a:rPr lang="en-US" sz="2200" b="1" dirty="0" smtClean="0">
                <a:latin typeface="Arial" panose="020B0604020202020204" pitchFamily="34" charset="0"/>
                <a:cs typeface="Arial" panose="020B0604020202020204" pitchFamily="34" charset="0"/>
              </a:rPr>
              <a:t> of learning on your own</a:t>
            </a:r>
            <a:endParaRPr lang="en-US" sz="2200" b="1" dirty="0">
              <a:latin typeface="Arial" panose="020B0604020202020204" pitchFamily="34" charset="0"/>
              <a:cs typeface="Arial" panose="020B0604020202020204" pitchFamily="34" charset="0"/>
            </a:endParaRPr>
          </a:p>
          <a:p>
            <a:pPr marL="0" indent="0">
              <a:buNone/>
            </a:pPr>
            <a:endParaRPr lang="en-US" sz="2200" b="1" dirty="0">
              <a:latin typeface="Arial" panose="020B0604020202020204" pitchFamily="34" charset="0"/>
              <a:cs typeface="Arial" panose="020B0604020202020204" pitchFamily="34" charset="0"/>
            </a:endParaRPr>
          </a:p>
          <a:p>
            <a:r>
              <a:rPr lang="en-US" sz="2200" b="1" dirty="0" smtClean="0">
                <a:latin typeface="Arial" panose="020B0604020202020204" pitchFamily="34" charset="0"/>
                <a:cs typeface="Arial" panose="020B0604020202020204" pitchFamily="34" charset="0"/>
              </a:rPr>
              <a:t>(++) You closed-out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a:t>
            </a:r>
            <a:r>
              <a:rPr lang="en-US" sz="2200" b="1" dirty="0" smtClean="0">
                <a:latin typeface="Arial" panose="020B0604020202020204" pitchFamily="34" charset="0"/>
                <a:cs typeface="Arial" panose="020B0604020202020204" pitchFamily="34" charset="0"/>
              </a:rPr>
              <a:t>You </a:t>
            </a:r>
            <a:r>
              <a:rPr lang="en-US" sz="2200" b="1" i="1" dirty="0" smtClean="0">
                <a:latin typeface="Arial" panose="020B0604020202020204" pitchFamily="34" charset="0"/>
                <a:cs typeface="Arial" panose="020B0604020202020204" pitchFamily="34" charset="0"/>
              </a:rPr>
              <a:t>dominated</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a:t>
            </a:r>
            <a:r>
              <a:rPr lang="en-US" sz="2200" b="1" dirty="0" smtClean="0">
                <a:latin typeface="Arial" panose="020B0604020202020204" pitchFamily="34" charset="0"/>
                <a:cs typeface="Arial" panose="020B0604020202020204" pitchFamily="34" charset="0"/>
              </a:rPr>
              <a:t>didn’t make excuses even when you had them.</a:t>
            </a:r>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79988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Ahmed’s Advice For Next Time</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smtClean="0">
                <a:latin typeface="Arial" panose="020B0604020202020204" pitchFamily="34" charset="0"/>
                <a:cs typeface="Arial" panose="020B0604020202020204" pitchFamily="34" charset="0"/>
              </a:rPr>
              <a:t>Always Start with Guns Blazing</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The first 30 seconds always count. Always come ready to impress. Show a demo. Say something interesting. </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Practice, Practice, Practice</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The difference between good speakers and weak ones is in the execution of minor details. Don’t get lost in transitions. Don’t get lost looking for your code.</a:t>
            </a: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Don’t be afraid to take charge</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Learn to start being confident. Chime in when you can. Look for ways to lead in the groups you find yourself in. </a:t>
            </a:r>
            <a:br>
              <a:rPr lang="en-US"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
            </a:r>
            <a:br>
              <a:rPr lang="en-US" dirty="0" smtClean="0">
                <a:latin typeface="Arial" panose="020B0604020202020204" pitchFamily="34" charset="0"/>
                <a:cs typeface="Arial" panose="020B0604020202020204" pitchFamily="34" charset="0"/>
              </a:rPr>
            </a:br>
            <a:endParaRPr lang="en-US" b="1" dirty="0" smtClean="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15948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smtClean="0">
                <a:latin typeface="Arial" panose="020B0604020202020204" pitchFamily="34" charset="0"/>
                <a:cs typeface="Arial" panose="020B0604020202020204" pitchFamily="34" charset="0"/>
              </a:rPr>
              <a:t>Gif your GitHub Readme: </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Back-end projects like the ones you completed are harder to “see” for a recruiter. Throw in a Gif that flips through all the screens of your project. There are plenty of ways to record a video and convert it to Gif. </a:t>
            </a:r>
            <a:r>
              <a:rPr lang="en-US" i="1" dirty="0" smtClean="0">
                <a:latin typeface="Arial" panose="020B0604020202020204" pitchFamily="34" charset="0"/>
                <a:cs typeface="Arial" panose="020B0604020202020204" pitchFamily="34" charset="0"/>
              </a:rPr>
              <a:t>This will look really </a:t>
            </a:r>
            <a:r>
              <a:rPr lang="en-US" i="1" u="sng" dirty="0" smtClean="0">
                <a:latin typeface="Arial" panose="020B0604020202020204" pitchFamily="34" charset="0"/>
                <a:cs typeface="Arial" panose="020B0604020202020204" pitchFamily="34" charset="0"/>
              </a:rPr>
              <a:t>impressive</a:t>
            </a:r>
            <a:r>
              <a:rPr lang="en-US" dirty="0" smtClean="0">
                <a:latin typeface="Arial" panose="020B0604020202020204" pitchFamily="34" charset="0"/>
                <a:cs typeface="Arial" panose="020B0604020202020204" pitchFamily="34" charset="0"/>
              </a:rPr>
              <a:t>.</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Create a Guest Login: </a:t>
            </a:r>
            <a:r>
              <a:rPr lang="en-US" dirty="0">
                <a:latin typeface="Arial" panose="020B0604020202020204" pitchFamily="34" charset="0"/>
                <a:cs typeface="Arial" panose="020B0604020202020204" pitchFamily="34" charset="0"/>
              </a:rPr>
              <a:t/>
            </a:r>
            <a:br>
              <a:rPr lang="en-US" dirty="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Have a “dummy</a:t>
            </a:r>
            <a:r>
              <a:rPr lang="en-US" smtClean="0">
                <a:latin typeface="Arial" panose="020B0604020202020204" pitchFamily="34" charset="0"/>
                <a:cs typeface="Arial" panose="020B0604020202020204" pitchFamily="34" charset="0"/>
              </a:rPr>
              <a:t>” Guest </a:t>
            </a:r>
            <a:r>
              <a:rPr lang="en-US" dirty="0" smtClean="0">
                <a:latin typeface="Arial" panose="020B0604020202020204" pitchFamily="34" charset="0"/>
                <a:cs typeface="Arial" panose="020B0604020202020204" pitchFamily="34" charset="0"/>
              </a:rPr>
              <a:t>login to enter your application. Make it easily apparent on your readme.</a:t>
            </a:r>
            <a:br>
              <a:rPr lang="en-US" dirty="0" smtClean="0">
                <a:latin typeface="Arial" panose="020B0604020202020204" pitchFamily="34" charset="0"/>
                <a:cs typeface="Arial" panose="020B0604020202020204" pitchFamily="34" charset="0"/>
              </a:rPr>
            </a:br>
            <a:endParaRPr lang="en-US" dirty="0" smtClean="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Write a Tutorial:</a:t>
            </a:r>
            <a:r>
              <a:rPr lang="en-US" dirty="0">
                <a:latin typeface="Arial" panose="020B0604020202020204" pitchFamily="34" charset="0"/>
                <a:cs typeface="Arial" panose="020B0604020202020204" pitchFamily="34" charset="0"/>
              </a:rPr>
              <a:t/>
            </a:r>
            <a:br>
              <a:rPr lang="en-US" dirty="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Pitch a tutorial to scotch.io if you used any unusual libraries. You will get $$$ and you will build credibility.</a:t>
            </a:r>
            <a:br>
              <a:rPr lang="en-US" dirty="0" smtClean="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88869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startAt="4"/>
            </a:pPr>
            <a:r>
              <a:rPr lang="en-US" b="1" dirty="0" smtClean="0">
                <a:latin typeface="Arial" panose="020B0604020202020204" pitchFamily="34" charset="0"/>
                <a:cs typeface="Arial" panose="020B0604020202020204" pitchFamily="34" charset="0"/>
              </a:rPr>
              <a:t>List your Niche Skills on LinkedIn:</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All of you should be listing out Node, Express, SQL, Data Visualization, etc. on your </a:t>
            </a:r>
            <a:r>
              <a:rPr lang="en-US" dirty="0" err="1" smtClean="0">
                <a:latin typeface="Arial" panose="020B0604020202020204" pitchFamily="34" charset="0"/>
                <a:cs typeface="Arial" panose="020B0604020202020204" pitchFamily="34" charset="0"/>
              </a:rPr>
              <a:t>Linkedin</a:t>
            </a:r>
            <a:r>
              <a:rPr lang="en-US" dirty="0" smtClean="0">
                <a:latin typeface="Arial" panose="020B0604020202020204" pitchFamily="34" charset="0"/>
                <a:cs typeface="Arial" panose="020B0604020202020204" pitchFamily="34" charset="0"/>
              </a:rPr>
              <a:t> Pages. </a:t>
            </a:r>
            <a:r>
              <a:rPr lang="en-US" b="1" dirty="0" smtClean="0">
                <a:latin typeface="Arial" panose="020B0604020202020204" pitchFamily="34" charset="0"/>
                <a:cs typeface="Arial" panose="020B0604020202020204" pitchFamily="34" charset="0"/>
              </a:rPr>
              <a:t/>
            </a:r>
            <a:br>
              <a:rPr lang="en-US" b="1" dirty="0" smtClean="0">
                <a:latin typeface="Arial" panose="020B0604020202020204" pitchFamily="34" charset="0"/>
                <a:cs typeface="Arial" panose="020B0604020202020204" pitchFamily="34" charset="0"/>
              </a:rPr>
            </a:br>
            <a:endParaRPr lang="en-US" b="1" dirty="0" smtClean="0">
              <a:latin typeface="Arial" panose="020B0604020202020204" pitchFamily="34" charset="0"/>
              <a:cs typeface="Arial" panose="020B0604020202020204" pitchFamily="34" charset="0"/>
            </a:endParaRPr>
          </a:p>
          <a:p>
            <a:pPr marL="457200" indent="-457200">
              <a:buFont typeface="+mj-lt"/>
              <a:buAutoNum type="arabicPeriod" startAt="4"/>
            </a:pPr>
            <a:r>
              <a:rPr lang="en-US" b="1" dirty="0" smtClean="0">
                <a:latin typeface="Arial" panose="020B0604020202020204" pitchFamily="34" charset="0"/>
                <a:cs typeface="Arial" panose="020B0604020202020204" pitchFamily="34" charset="0"/>
              </a:rPr>
              <a:t>List your Project on LinkedIn:</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If you don’t have a lot of tech experience on LinkedIn milk the project you created for all it’s worth – especially if it was really good. </a:t>
            </a:r>
          </a:p>
          <a:p>
            <a:pPr marL="457200" indent="-457200">
              <a:buFont typeface="+mj-lt"/>
              <a:buAutoNum type="arabicPeriod" startAt="4"/>
            </a:pPr>
            <a:endParaRPr lang="en-US"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smtClean="0">
                <a:latin typeface="Arial" panose="020B0604020202020204" pitchFamily="34" charset="0"/>
                <a:cs typeface="Arial" panose="020B0604020202020204" pitchFamily="34" charset="0"/>
              </a:rPr>
              <a:t>Consider Writing each Other Recommendations:</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I will remind you about this later as well… but consider writing recommendations for your group members and peers. Right now, you all are “students”, but you won’t be for long. Spread the credit!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2995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Road Ahead…</a:t>
            </a:r>
            <a:endParaRPr lang="en-US" dirty="0"/>
          </a:p>
        </p:txBody>
      </p:sp>
    </p:spTree>
    <p:extLst>
      <p:ext uri="{BB962C8B-B14F-4D97-AF65-F5344CB8AC3E}">
        <p14:creationId xmlns:p14="http://schemas.microsoft.com/office/powerpoint/2010/main" val="792131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CF -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utgers -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UTAusti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12636</TotalTime>
  <Words>623</Words>
  <Application>Microsoft Macintosh PowerPoint</Application>
  <PresentationFormat>On-screen Show (4:3)</PresentationFormat>
  <Paragraphs>171</Paragraphs>
  <Slides>25</Slides>
  <Notes>25</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25</vt:i4>
      </vt:variant>
    </vt:vector>
  </HeadingPairs>
  <TitlesOfParts>
    <vt:vector size="33" baseType="lpstr">
      <vt:lpstr>Arial</vt:lpstr>
      <vt:lpstr>Calibri Light</vt:lpstr>
      <vt:lpstr>Calibri</vt:lpstr>
      <vt:lpstr>Roboto</vt:lpstr>
      <vt:lpstr>UCF - Theme</vt:lpstr>
      <vt:lpstr>Rutgers - Theme</vt:lpstr>
      <vt:lpstr>Unbranded</vt:lpstr>
      <vt:lpstr>UTAustin</vt:lpstr>
      <vt:lpstr>Masters of MongoDB</vt:lpstr>
      <vt:lpstr>Project Recap</vt:lpstr>
      <vt:lpstr>Project Recap</vt:lpstr>
      <vt:lpstr>Just Kidding.</vt:lpstr>
      <vt:lpstr>The Clear Positives</vt:lpstr>
      <vt:lpstr>Ahmed’s Advice For Next Time</vt:lpstr>
      <vt:lpstr>Next Steps</vt:lpstr>
      <vt:lpstr>Next Steps</vt:lpstr>
      <vt:lpstr>Road Ahead…</vt:lpstr>
      <vt:lpstr>The Road Ahead…</vt:lpstr>
      <vt:lpstr>This Should be You</vt:lpstr>
      <vt:lpstr>But if this is you…</vt:lpstr>
      <vt:lpstr>Double Down</vt:lpstr>
      <vt:lpstr>Start Now.</vt:lpstr>
      <vt:lpstr>Your Goals – Beginning of the Year</vt:lpstr>
      <vt:lpstr>For Reference…</vt:lpstr>
      <vt:lpstr>MongoDB</vt:lpstr>
      <vt:lpstr>What’s MongoDB?</vt:lpstr>
      <vt:lpstr>Relational Databases (SQL)</vt:lpstr>
      <vt:lpstr>Document Database (noSQL)</vt:lpstr>
      <vt:lpstr>MongoDB Storage</vt:lpstr>
      <vt:lpstr>MongoDB Storage</vt:lpstr>
      <vt:lpstr>PowerPoint Presentation</vt:lpstr>
      <vt:lpstr>PowerPoint Presentation</vt:lpstr>
      <vt:lpstr>Code Time!</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Omar Patel</cp:lastModifiedBy>
  <cp:revision>1549</cp:revision>
  <cp:lastPrinted>2016-01-30T16:23:56Z</cp:lastPrinted>
  <dcterms:created xsi:type="dcterms:W3CDTF">2015-01-20T17:19:00Z</dcterms:created>
  <dcterms:modified xsi:type="dcterms:W3CDTF">2017-05-22T21:43:39Z</dcterms:modified>
</cp:coreProperties>
</file>